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7"/>
  </p:notesMasterIdLst>
  <p:handoutMasterIdLst>
    <p:handoutMasterId r:id="rId38"/>
  </p:handoutMasterIdLst>
  <p:sldIdLst>
    <p:sldId id="400" r:id="rId5"/>
    <p:sldId id="401" r:id="rId6"/>
    <p:sldId id="402" r:id="rId7"/>
    <p:sldId id="403" r:id="rId8"/>
    <p:sldId id="430" r:id="rId9"/>
    <p:sldId id="414" r:id="rId10"/>
    <p:sldId id="409" r:id="rId11"/>
    <p:sldId id="411" r:id="rId12"/>
    <p:sldId id="412" r:id="rId13"/>
    <p:sldId id="413" r:id="rId14"/>
    <p:sldId id="415" r:id="rId15"/>
    <p:sldId id="416" r:id="rId16"/>
    <p:sldId id="417" r:id="rId17"/>
    <p:sldId id="418" r:id="rId18"/>
    <p:sldId id="419" r:id="rId19"/>
    <p:sldId id="420" r:id="rId20"/>
    <p:sldId id="421" r:id="rId21"/>
    <p:sldId id="438" r:id="rId22"/>
    <p:sldId id="441" r:id="rId23"/>
    <p:sldId id="422" r:id="rId24"/>
    <p:sldId id="439" r:id="rId25"/>
    <p:sldId id="443" r:id="rId26"/>
    <p:sldId id="424" r:id="rId27"/>
    <p:sldId id="442" r:id="rId28"/>
    <p:sldId id="425" r:id="rId29"/>
    <p:sldId id="426" r:id="rId30"/>
    <p:sldId id="427" r:id="rId31"/>
    <p:sldId id="431" r:id="rId32"/>
    <p:sldId id="423" r:id="rId33"/>
    <p:sldId id="432" r:id="rId34"/>
    <p:sldId id="437" r:id="rId35"/>
    <p:sldId id="374"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3PAR Inc" initials="3I" lastIdx="1" clrIdx="0"/>
  <p:cmAuthor id="1" name="Joseph E Algieri" initials="J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4E6"/>
    <a:srgbClr val="FED100"/>
    <a:srgbClr val="F2AB01"/>
    <a:srgbClr val="8A7967"/>
    <a:srgbClr val="D6D7D9"/>
    <a:srgbClr val="254446"/>
    <a:srgbClr val="990000"/>
    <a:srgbClr val="DB001E"/>
    <a:srgbClr val="730000"/>
    <a:srgbClr val="1742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98729" autoAdjust="0"/>
  </p:normalViewPr>
  <p:slideViewPr>
    <p:cSldViewPr snapToGrid="0">
      <p:cViewPr varScale="1">
        <p:scale>
          <a:sx n="112" d="100"/>
          <a:sy n="112" d="100"/>
        </p:scale>
        <p:origin x="-942" y="-84"/>
      </p:cViewPr>
      <p:guideLst>
        <p:guide orient="horz" pos="287"/>
        <p:guide orient="horz" pos="2158"/>
        <p:guide orient="horz" pos="4179"/>
        <p:guide pos="296"/>
        <p:guide pos="5473"/>
        <p:guide pos="2880"/>
        <p:guide pos="5471"/>
        <p:guide pos="5472"/>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100" d="100"/>
        <a:sy n="100" d="100"/>
      </p:scale>
      <p:origin x="0" y="1302"/>
    </p:cViewPr>
  </p:sorterViewPr>
  <p:notesViewPr>
    <p:cSldViewPr snapToGrid="0">
      <p:cViewPr>
        <p:scale>
          <a:sx n="78" d="100"/>
          <a:sy n="78" d="100"/>
        </p:scale>
        <p:origin x="-1908" y="-78"/>
      </p:cViewPr>
      <p:guideLst>
        <p:guide orient="horz" pos="5863"/>
        <p:guide orient="horz" pos="152"/>
        <p:guide pos="260"/>
        <p:guide pos="2303"/>
        <p:guide pos="435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10.xml"/><Relationship Id="rId1" Type="http://schemas.openxmlformats.org/officeDocument/2006/relationships/slide" Target="slides/slide9.xml"/><Relationship Id="rId6" Type="http://schemas.openxmlformats.org/officeDocument/2006/relationships/slide" Target="slides/slide17.xml"/><Relationship Id="rId5" Type="http://schemas.openxmlformats.org/officeDocument/2006/relationships/slide" Target="slides/slide16.xml"/><Relationship Id="rId4" Type="http://schemas.openxmlformats.org/officeDocument/2006/relationships/slide" Target="slides/slide1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Date Placeholder 2"/>
          <p:cNvSpPr>
            <a:spLocks noGrp="1"/>
          </p:cNvSpPr>
          <p:nvPr>
            <p:ph type="dt" idx="1"/>
          </p:nvPr>
        </p:nvSpPr>
        <p:spPr>
          <a:xfrm>
            <a:off x="5613697" y="9319934"/>
            <a:ext cx="1293411" cy="281267"/>
          </a:xfrm>
          <a:prstGeom prst="rect">
            <a:avLst/>
          </a:prstGeom>
        </p:spPr>
        <p:txBody>
          <a:bodyPr vert="horz" lIns="96661" tIns="48331" rIns="96661" bIns="48331" rtlCol="0" anchor="b"/>
          <a:lstStyle>
            <a:lvl1pPr marL="0" algn="r" defTabSz="966612" rtl="0" eaLnBrk="1" latinLnBrk="0" hangingPunct="1">
              <a:defRPr lang="en-US" sz="800" kern="1200" smtClean="0">
                <a:solidFill>
                  <a:schemeClr val="tx1"/>
                </a:solidFill>
                <a:latin typeface="Futura Bk" pitchFamily="34" charset="0"/>
                <a:ea typeface="+mn-ea"/>
                <a:cs typeface="+mn-cs"/>
              </a:defRPr>
            </a:lvl1pPr>
          </a:lstStyle>
          <a:p>
            <a:r>
              <a:rPr lang="en-US" dirty="0" smtClean="0"/>
              <a:t>Date or Rev. #</a:t>
            </a:r>
            <a:endParaRPr lang="en-US" dirty="0"/>
          </a:p>
        </p:txBody>
      </p:sp>
      <p:sp>
        <p:nvSpPr>
          <p:cNvPr id="7" name="Footer Placeholder 5"/>
          <p:cNvSpPr>
            <a:spLocks noGrp="1"/>
          </p:cNvSpPr>
          <p:nvPr>
            <p:ph type="ftr" sz="quarter" idx="2"/>
          </p:nvPr>
        </p:nvSpPr>
        <p:spPr>
          <a:xfrm>
            <a:off x="413173" y="9307830"/>
            <a:ext cx="1304015" cy="281267"/>
          </a:xfrm>
          <a:prstGeom prst="rect">
            <a:avLst/>
          </a:prstGeom>
        </p:spPr>
        <p:txBody>
          <a:bodyPr vert="horz" lIns="96661" tIns="48331" rIns="96661" bIns="48331" rtlCol="0" anchor="b"/>
          <a:lstStyle>
            <a:lvl1pPr algn="l">
              <a:defRPr sz="800">
                <a:solidFill>
                  <a:schemeClr val="tx1"/>
                </a:solidFill>
                <a:latin typeface="Futura Bk" pitchFamily="34" charset="0"/>
              </a:defRPr>
            </a:lvl1pPr>
          </a:lstStyle>
          <a:p>
            <a:r>
              <a:rPr lang="en-US" dirty="0" smtClean="0"/>
              <a:t>HP Restricted</a:t>
            </a:r>
            <a:endParaRPr lang="en-US" dirty="0"/>
          </a:p>
        </p:txBody>
      </p:sp>
      <p:sp>
        <p:nvSpPr>
          <p:cNvPr id="8" name="Slide Number Placeholder 6"/>
          <p:cNvSpPr>
            <a:spLocks noGrp="1"/>
          </p:cNvSpPr>
          <p:nvPr>
            <p:ph type="sldNum" sz="quarter" idx="3"/>
          </p:nvPr>
        </p:nvSpPr>
        <p:spPr>
          <a:xfrm>
            <a:off x="3332632" y="9307830"/>
            <a:ext cx="635957" cy="281267"/>
          </a:xfrm>
          <a:prstGeom prst="rect">
            <a:avLst/>
          </a:prstGeom>
        </p:spPr>
        <p:txBody>
          <a:bodyPr vert="horz" lIns="96661" tIns="48331" rIns="96661" bIns="48331" rtlCol="0" anchor="b"/>
          <a:lstStyle>
            <a:lvl1pPr marL="0" algn="ctr" defTabSz="966612" rtl="0" eaLnBrk="1" latinLnBrk="0" hangingPunct="1">
              <a:defRPr lang="en-US" sz="800" kern="1200" smtClean="0">
                <a:solidFill>
                  <a:schemeClr val="tx1"/>
                </a:solidFill>
                <a:latin typeface="Futura Bk" pitchFamily="34" charset="0"/>
                <a:ea typeface="+mn-ea"/>
                <a:cs typeface="+mn-cs"/>
              </a:defRPr>
            </a:lvl1pPr>
          </a:lstStyle>
          <a:p>
            <a:fld id="{84B04522-5E79-4620-978F-683F5015A639}" type="slidenum">
              <a:rPr lang="en-US" smtClean="0"/>
              <a:pPr/>
              <a:t>‹#›</a:t>
            </a:fld>
            <a:endParaRPr lang="en-US" dirty="0"/>
          </a:p>
        </p:txBody>
      </p:sp>
      <p:sp>
        <p:nvSpPr>
          <p:cNvPr id="9" name="Header Placeholder 1"/>
          <p:cNvSpPr>
            <a:spLocks noGrp="1"/>
          </p:cNvSpPr>
          <p:nvPr>
            <p:ph type="hdr" sz="quarter"/>
          </p:nvPr>
        </p:nvSpPr>
        <p:spPr>
          <a:xfrm>
            <a:off x="413174" y="26263"/>
            <a:ext cx="997196" cy="466938"/>
          </a:xfrm>
          <a:prstGeom prst="rect">
            <a:avLst/>
          </a:prstGeom>
        </p:spPr>
        <p:txBody>
          <a:bodyPr vert="horz" wrap="square" lIns="96661" tIns="48331" rIns="96661" bIns="48331" rtlCol="0">
            <a:spAutoFit/>
          </a:bodyPr>
          <a:lstStyle>
            <a:lvl1pPr algn="l">
              <a:defRPr sz="1300">
                <a:latin typeface="Futura Bk" pitchFamily="34" charset="0"/>
              </a:defRPr>
            </a:lvl1pPr>
          </a:lstStyle>
          <a:p>
            <a:r>
              <a:rPr lang="en-US" sz="1200" dirty="0" smtClean="0"/>
              <a:t>Module Title</a:t>
            </a:r>
            <a:endParaRPr lang="en-US" sz="1200" dirty="0"/>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9050" y="73152"/>
            <a:ext cx="879693" cy="251494"/>
          </a:xfrm>
          <a:prstGeom prst="rect">
            <a:avLst/>
          </a:prstGeom>
        </p:spPr>
        <p:txBody>
          <a:bodyPr vert="horz" wrap="none" lIns="96661" tIns="48331" rIns="96661" bIns="48331" rtlCol="0">
            <a:spAutoFit/>
          </a:bodyPr>
          <a:lstStyle>
            <a:lvl1pPr algn="l">
              <a:defRPr sz="1000">
                <a:latin typeface="Futura Bk" pitchFamily="34" charset="0"/>
              </a:defRPr>
            </a:lvl1pPr>
          </a:lstStyle>
          <a:p>
            <a:r>
              <a:rPr lang="en-US" smtClean="0"/>
              <a:t>Module Title</a:t>
            </a:r>
            <a:endParaRPr lang="en-US" dirty="0"/>
          </a:p>
        </p:txBody>
      </p:sp>
      <p:sp>
        <p:nvSpPr>
          <p:cNvPr id="3" name="Date Placeholder 2"/>
          <p:cNvSpPr>
            <a:spLocks noGrp="1"/>
          </p:cNvSpPr>
          <p:nvPr>
            <p:ph type="dt" idx="1"/>
          </p:nvPr>
        </p:nvSpPr>
        <p:spPr>
          <a:xfrm>
            <a:off x="5613697" y="9307830"/>
            <a:ext cx="1293411" cy="281267"/>
          </a:xfrm>
          <a:prstGeom prst="rect">
            <a:avLst/>
          </a:prstGeom>
        </p:spPr>
        <p:txBody>
          <a:bodyPr vert="horz" lIns="96661" tIns="48331" rIns="96661" bIns="48331" rtlCol="0" anchor="b"/>
          <a:lstStyle>
            <a:lvl1pPr marL="0" algn="r" defTabSz="966612" rtl="0" eaLnBrk="1" latinLnBrk="0" hangingPunct="1">
              <a:defRPr lang="en-US" sz="800" kern="1200" smtClean="0">
                <a:solidFill>
                  <a:schemeClr val="tx1"/>
                </a:solidFill>
                <a:latin typeface="Futura Bk" pitchFamily="34" charset="0"/>
                <a:ea typeface="+mn-ea"/>
                <a:cs typeface="+mn-cs"/>
              </a:defRPr>
            </a:lvl1pPr>
          </a:lstStyle>
          <a:p>
            <a:r>
              <a:rPr lang="en-US" dirty="0" smtClean="0"/>
              <a:t>Date or Rev. #</a:t>
            </a:r>
            <a:endParaRPr lang="en-US" dirty="0"/>
          </a:p>
        </p:txBody>
      </p:sp>
      <p:sp>
        <p:nvSpPr>
          <p:cNvPr id="4" name="Slide Image Placeholder 3"/>
          <p:cNvSpPr>
            <a:spLocks noGrp="1" noRot="1" noChangeAspect="1"/>
          </p:cNvSpPr>
          <p:nvPr>
            <p:ph type="sldImg" idx="2"/>
          </p:nvPr>
        </p:nvSpPr>
        <p:spPr bwMode="gray">
          <a:xfrm>
            <a:off x="1479550" y="365125"/>
            <a:ext cx="4352925" cy="3263900"/>
          </a:xfrm>
          <a:prstGeom prst="rect">
            <a:avLst/>
          </a:prstGeom>
          <a:noFill/>
          <a:ln w="6350">
            <a:solidFill>
              <a:schemeClr val="tx2"/>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bwMode="gray">
          <a:xfrm>
            <a:off x="413175" y="3703320"/>
            <a:ext cx="6475306" cy="5604510"/>
          </a:xfrm>
          <a:prstGeom prst="rect">
            <a:avLst/>
          </a:prstGeom>
        </p:spPr>
        <p:txBody>
          <a:bodyPr vert="horz" lIns="96661" tIns="48331" rIns="96661" bIns="48331" rtlCol="0">
            <a:noAutofit/>
          </a:bodyPr>
          <a:lstStyle/>
          <a:p>
            <a:pPr lvl="0"/>
            <a:r>
              <a:rPr lang="en-US" dirty="0" smtClean="0"/>
              <a:t>First-Level Heading</a:t>
            </a:r>
          </a:p>
          <a:p>
            <a:pPr lvl="1"/>
            <a:r>
              <a:rPr lang="en-US" dirty="0" smtClean="0"/>
              <a:t>Second-level heading</a:t>
            </a:r>
          </a:p>
          <a:p>
            <a:pPr lvl="2"/>
            <a:r>
              <a:rPr lang="en-US" dirty="0" smtClean="0"/>
              <a:t>Normal paragraph</a:t>
            </a:r>
          </a:p>
          <a:p>
            <a:pPr lvl="3"/>
            <a:r>
              <a:rPr lang="en-US" dirty="0" smtClean="0"/>
              <a:t>First-level bullet</a:t>
            </a:r>
          </a:p>
          <a:p>
            <a:pPr lvl="4"/>
            <a:r>
              <a:rPr lang="en-US" dirty="0" smtClean="0"/>
              <a:t>Second-level bullet</a:t>
            </a:r>
            <a:endParaRPr lang="en-US" dirty="0"/>
          </a:p>
        </p:txBody>
      </p:sp>
      <p:sp>
        <p:nvSpPr>
          <p:cNvPr id="6" name="Footer Placeholder 5"/>
          <p:cNvSpPr>
            <a:spLocks noGrp="1"/>
          </p:cNvSpPr>
          <p:nvPr>
            <p:ph type="ftr" sz="quarter" idx="4"/>
          </p:nvPr>
        </p:nvSpPr>
        <p:spPr>
          <a:xfrm>
            <a:off x="413173" y="9307830"/>
            <a:ext cx="1304015" cy="281267"/>
          </a:xfrm>
          <a:prstGeom prst="rect">
            <a:avLst/>
          </a:prstGeom>
        </p:spPr>
        <p:txBody>
          <a:bodyPr vert="horz" lIns="96661" tIns="48331" rIns="96661" bIns="48331" rtlCol="0" anchor="b"/>
          <a:lstStyle>
            <a:lvl1pPr algn="l">
              <a:defRPr sz="800">
                <a:solidFill>
                  <a:schemeClr val="tx1"/>
                </a:solidFill>
                <a:latin typeface="Futura Bk" pitchFamily="34" charset="0"/>
              </a:defRPr>
            </a:lvl1pPr>
          </a:lstStyle>
          <a:p>
            <a:r>
              <a:rPr lang="en-US" dirty="0" smtClean="0"/>
              <a:t>HP Restricted</a:t>
            </a:r>
            <a:endParaRPr lang="en-US" dirty="0"/>
          </a:p>
        </p:txBody>
      </p:sp>
      <p:sp>
        <p:nvSpPr>
          <p:cNvPr id="7" name="Slide Number Placeholder 6"/>
          <p:cNvSpPr>
            <a:spLocks noGrp="1"/>
          </p:cNvSpPr>
          <p:nvPr>
            <p:ph type="sldNum" sz="quarter" idx="5"/>
          </p:nvPr>
        </p:nvSpPr>
        <p:spPr>
          <a:xfrm>
            <a:off x="3332632" y="9307830"/>
            <a:ext cx="635957" cy="281267"/>
          </a:xfrm>
          <a:prstGeom prst="rect">
            <a:avLst/>
          </a:prstGeom>
        </p:spPr>
        <p:txBody>
          <a:bodyPr vert="horz" lIns="96661" tIns="48331" rIns="96661" bIns="48331" rtlCol="0" anchor="b"/>
          <a:lstStyle>
            <a:lvl1pPr marL="0" algn="ctr" defTabSz="966612" rtl="0" eaLnBrk="1" latinLnBrk="0" hangingPunct="1">
              <a:defRPr lang="en-US" sz="800" kern="1200" smtClean="0">
                <a:solidFill>
                  <a:schemeClr val="tx1"/>
                </a:solidFill>
                <a:latin typeface="Futura Bk" pitchFamily="34" charset="0"/>
                <a:ea typeface="+mn-ea"/>
                <a:cs typeface="+mn-cs"/>
              </a:defRPr>
            </a:lvl1pPr>
          </a:lstStyle>
          <a:p>
            <a:fld id="{84B04522-5E79-4620-978F-683F5015A639}" type="slidenum">
              <a:rPr lang="en-US" smtClean="0"/>
              <a:pPr/>
              <a:t>‹#›</a:t>
            </a:fld>
            <a:endParaRPr lang="en-US" dirty="0"/>
          </a:p>
        </p:txBody>
      </p:sp>
    </p:spTree>
  </p:cSld>
  <p:clrMap bg1="lt1" tx1="dk1" bg2="lt2" tx2="dk2" accent1="accent1" accent2="accent2" accent3="accent3" accent4="accent4" accent5="accent5" accent6="accent6" hlink="hlink" folHlink="folHlink"/>
  <p:hf/>
  <p:notesStyle>
    <a:lvl1pPr marL="0" algn="l" defTabSz="914400" rtl="0" eaLnBrk="1" latinLnBrk="0" hangingPunct="1">
      <a:spcBef>
        <a:spcPts val="300"/>
      </a:spcBef>
      <a:defRPr sz="1500" kern="1200" baseline="0">
        <a:solidFill>
          <a:schemeClr val="tx1"/>
        </a:solidFill>
        <a:latin typeface="Futura Bk" pitchFamily="34" charset="0"/>
        <a:ea typeface="+mn-ea"/>
        <a:cs typeface="+mn-cs"/>
      </a:defRPr>
    </a:lvl1pPr>
    <a:lvl2pPr marL="0" indent="0" algn="l" defTabSz="914400" rtl="0" eaLnBrk="1" latinLnBrk="0" hangingPunct="1">
      <a:spcBef>
        <a:spcPts val="300"/>
      </a:spcBef>
      <a:defRPr sz="1300" kern="1200">
        <a:solidFill>
          <a:schemeClr val="tx1"/>
        </a:solidFill>
        <a:latin typeface="Futura Bk" pitchFamily="34" charset="0"/>
        <a:ea typeface="+mn-ea"/>
        <a:cs typeface="+mn-cs"/>
      </a:defRPr>
    </a:lvl2pPr>
    <a:lvl3pPr marL="171450" indent="0" algn="l" defTabSz="914400" rtl="0" eaLnBrk="1" latinLnBrk="0" hangingPunct="1">
      <a:spcBef>
        <a:spcPts val="300"/>
      </a:spcBef>
      <a:defRPr sz="1100" kern="1200">
        <a:solidFill>
          <a:schemeClr val="tx1"/>
        </a:solidFill>
        <a:latin typeface="Futura Bk" pitchFamily="34" charset="0"/>
        <a:ea typeface="+mn-ea"/>
        <a:cs typeface="+mn-cs"/>
      </a:defRPr>
    </a:lvl3pPr>
    <a:lvl4pPr marL="342900" indent="-114300" algn="l" defTabSz="914400" rtl="0" eaLnBrk="1" latinLnBrk="0" hangingPunct="1">
      <a:spcBef>
        <a:spcPts val="100"/>
      </a:spcBef>
      <a:buFont typeface="Futura Bk" pitchFamily="34" charset="0"/>
      <a:buChar char="–"/>
      <a:defRPr sz="1100" kern="1200">
        <a:solidFill>
          <a:schemeClr val="tx1"/>
        </a:solidFill>
        <a:latin typeface="Futura Bk" pitchFamily="34" charset="0"/>
        <a:ea typeface="+mn-ea"/>
        <a:cs typeface="+mn-cs"/>
      </a:defRPr>
    </a:lvl4pPr>
    <a:lvl5pPr marL="514350" indent="-114300" algn="l" defTabSz="914400" rtl="0" eaLnBrk="1" latinLnBrk="0" hangingPunct="1">
      <a:spcBef>
        <a:spcPts val="100"/>
      </a:spcBef>
      <a:buSzPct val="80000"/>
      <a:buFont typeface="Arial" pitchFamily="34" charset="0"/>
      <a:buChar char="•"/>
      <a:defRPr sz="1100" kern="1200">
        <a:solidFill>
          <a:schemeClr val="tx1"/>
        </a:solidFill>
        <a:latin typeface="Futura Bk"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E5AB8E2E-672E-417D-B4B5-C1B297D00CAA}" type="slidenum">
              <a:rPr lang="en-US"/>
              <a:pPr/>
              <a:t>1</a:t>
            </a:fld>
            <a:endParaRPr lang="en-US" dirty="0"/>
          </a:p>
        </p:txBody>
      </p:sp>
      <p:sp>
        <p:nvSpPr>
          <p:cNvPr id="36867" name="Rectangle 2"/>
          <p:cNvSpPr>
            <a:spLocks noGrp="1" noRot="1" noChangeAspect="1" noChangeArrowheads="1" noTextEdit="1"/>
          </p:cNvSpPr>
          <p:nvPr>
            <p:ph type="sldImg"/>
          </p:nvPr>
        </p:nvSpPr>
        <p:spPr>
          <a:xfrm>
            <a:off x="1249363" y="723900"/>
            <a:ext cx="4838700" cy="3629025"/>
          </a:xfrm>
          <a:ln/>
        </p:spPr>
      </p:sp>
      <p:sp>
        <p:nvSpPr>
          <p:cNvPr id="36868" name="Rectangle 3"/>
          <p:cNvSpPr>
            <a:spLocks noGrp="1" noChangeArrowheads="1"/>
          </p:cNvSpPr>
          <p:nvPr>
            <p:ph type="body" idx="1"/>
          </p:nvPr>
        </p:nvSpPr>
        <p:spPr>
          <a:noFill/>
          <a:ln/>
        </p:spPr>
        <p:txBody>
          <a:bodyPr/>
          <a:lstStyle/>
          <a:p>
            <a:pPr eaLnBrk="1" hangingPunct="1"/>
            <a:endParaRPr lang="en-US" dirty="0" smtClean="0">
              <a:latin typeface="Helvetica"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249363" y="725488"/>
            <a:ext cx="4835525" cy="3627437"/>
          </a:xfrm>
          <a:ln/>
        </p:spPr>
      </p:sp>
      <p:sp>
        <p:nvSpPr>
          <p:cNvPr id="53251" name="Rectangle 3"/>
          <p:cNvSpPr>
            <a:spLocks noGrp="1" noChangeArrowheads="1"/>
          </p:cNvSpPr>
          <p:nvPr>
            <p:ph type="body" idx="1"/>
          </p:nvPr>
        </p:nvSpPr>
        <p:spPr>
          <a:xfrm>
            <a:off x="974691" y="4600576"/>
            <a:ext cx="5375868" cy="4345997"/>
          </a:xfrm>
          <a:noFill/>
          <a:ln/>
        </p:spPr>
        <p:txBody>
          <a:bodyPr lIns="94763" tIns="47381" rIns="94763" bIns="47381"/>
          <a:lstStyle/>
          <a:p>
            <a:pPr>
              <a:spcBef>
                <a:spcPct val="0"/>
              </a:spcBef>
              <a:buClr>
                <a:srgbClr val="FFCC00"/>
              </a:buClr>
            </a:pPr>
            <a:r>
              <a:rPr lang="en-US" sz="900" dirty="0" smtClean="0">
                <a:latin typeface="Helvetica" pitchFamily="34" charset="0"/>
              </a:rPr>
              <a:t>Intrinsically Efficient: Thin Provisioning Aware key points</a:t>
            </a:r>
          </a:p>
          <a:p>
            <a:pPr lvl="1">
              <a:spcBef>
                <a:spcPct val="0"/>
              </a:spcBef>
              <a:buClr>
                <a:srgbClr val="FFCC00"/>
              </a:buClr>
              <a:buFontTx/>
              <a:buChar char="•"/>
            </a:pPr>
            <a:r>
              <a:rPr lang="en-US" sz="900" dirty="0" smtClean="0">
                <a:latin typeface="Helvetica" pitchFamily="34" charset="0"/>
              </a:rPr>
              <a:t>Thin Provisioning aware – Copy/mirror only the allocated space to which users have written</a:t>
            </a:r>
          </a:p>
          <a:p>
            <a:pPr lvl="1">
              <a:spcBef>
                <a:spcPct val="0"/>
              </a:spcBef>
              <a:buClr>
                <a:srgbClr val="FFCC00"/>
              </a:buClr>
              <a:buFontTx/>
              <a:buChar char="•"/>
            </a:pPr>
            <a:r>
              <a:rPr lang="en-US" sz="900" dirty="0" smtClean="0">
                <a:latin typeface="Helvetica" pitchFamily="34" charset="0"/>
              </a:rPr>
              <a:t>The initial mirrored copy will not replicate zeros and consume precious bandwidth!</a:t>
            </a:r>
          </a:p>
          <a:p>
            <a:endParaRPr lang="en-US" b="1" dirty="0" smtClean="0">
              <a:latin typeface="Arial" pitchFamily="34" charset="0"/>
              <a:cs typeface="Arial" pitchFamily="34" charset="0"/>
            </a:endParaRPr>
          </a:p>
          <a:p>
            <a:r>
              <a:rPr lang="en-US" b="1" dirty="0" smtClean="0">
                <a:latin typeface="Arial" pitchFamily="34" charset="0"/>
                <a:cs typeface="Arial" pitchFamily="34" charset="0"/>
              </a:rPr>
              <a:t>-----------------------</a:t>
            </a:r>
          </a:p>
          <a:p>
            <a:r>
              <a:rPr lang="en-US" b="1" dirty="0" smtClean="0">
                <a:latin typeface="Arial" pitchFamily="34" charset="0"/>
                <a:cs typeface="Arial" pitchFamily="34" charset="0"/>
              </a:rPr>
              <a:t>More detail on the Thin Provisioning + Remote Copy</a:t>
            </a:r>
          </a:p>
          <a:p>
            <a:endParaRPr lang="en-US" b="1" dirty="0" smtClean="0">
              <a:latin typeface="Arial" pitchFamily="34" charset="0"/>
              <a:cs typeface="Arial" pitchFamily="34" charset="0"/>
            </a:endParaRPr>
          </a:p>
          <a:p>
            <a:r>
              <a:rPr lang="en-US" dirty="0" smtClean="0">
                <a:latin typeface="Arial" pitchFamily="34" charset="0"/>
                <a:cs typeface="Arial" pitchFamily="34" charset="0"/>
              </a:rPr>
              <a:t>Total cost of ownership is minimized by utilizing 3PAR Remote Copy with 3PAR Thin Provisioning. Thin Provisioning solves the </a:t>
            </a:r>
            <a:r>
              <a:rPr lang="en-US" dirty="0" smtClean="0">
                <a:latin typeface="Helvetica" pitchFamily="34" charset="0"/>
                <a:cs typeface="Arial" pitchFamily="34" charset="0"/>
              </a:rPr>
              <a:t>“</a:t>
            </a:r>
            <a:r>
              <a:rPr lang="en-US" dirty="0" smtClean="0">
                <a:latin typeface="Arial" pitchFamily="34" charset="0"/>
                <a:cs typeface="Arial" pitchFamily="34" charset="0"/>
              </a:rPr>
              <a:t>allocated but unused</a:t>
            </a:r>
            <a:r>
              <a:rPr lang="en-US" dirty="0" smtClean="0">
                <a:latin typeface="Helvetica" pitchFamily="34" charset="0"/>
                <a:cs typeface="Arial" pitchFamily="34" charset="0"/>
              </a:rPr>
              <a:t>”</a:t>
            </a:r>
            <a:r>
              <a:rPr lang="en-US" dirty="0" smtClean="0">
                <a:latin typeface="Arial" pitchFamily="34" charset="0"/>
                <a:cs typeface="Arial" pitchFamily="34" charset="0"/>
              </a:rPr>
              <a:t> capacity problem by safely decoupling the traditional linkages between purchased and allocated capacity.  Purchased capacity can now be significantly less than allocated capacity. Leveraging 3PAR</a:t>
            </a:r>
            <a:r>
              <a:rPr lang="en-US" dirty="0" smtClean="0">
                <a:latin typeface="Helvetica" pitchFamily="34" charset="0"/>
                <a:cs typeface="Arial" pitchFamily="34" charset="0"/>
              </a:rPr>
              <a:t>’</a:t>
            </a:r>
            <a:r>
              <a:rPr lang="en-US" dirty="0" smtClean="0">
                <a:latin typeface="Arial" pitchFamily="34" charset="0"/>
                <a:cs typeface="Arial" pitchFamily="34" charset="0"/>
              </a:rPr>
              <a:t>s 3-layer virtualization capabilities, Thin Provisioning allows you to safely </a:t>
            </a:r>
            <a:r>
              <a:rPr lang="en-US" i="1" dirty="0" smtClean="0">
                <a:latin typeface="Arial" pitchFamily="34" charset="0"/>
                <a:cs typeface="Arial" pitchFamily="34" charset="0"/>
              </a:rPr>
              <a:t>allocate</a:t>
            </a:r>
            <a:r>
              <a:rPr lang="en-US" dirty="0" smtClean="0">
                <a:latin typeface="Arial" pitchFamily="34" charset="0"/>
                <a:cs typeface="Arial" pitchFamily="34" charset="0"/>
              </a:rPr>
              <a:t> to an application as much logical capacity as conceivably needed over its lifetime, once!  Meanwhile, physical capacity is drawn from a common pool of purchased storage only on an as-needed basis.  That is, only when an application truly requires capacity for its written data is it drawn from the pool. </a:t>
            </a:r>
            <a:r>
              <a:rPr lang="en-US" dirty="0" smtClean="0">
                <a:solidFill>
                  <a:srgbClr val="000000"/>
                </a:solidFill>
                <a:latin typeface="Arial" pitchFamily="34" charset="0"/>
                <a:cs typeface="Arial" pitchFamily="34" charset="0"/>
              </a:rPr>
              <a:t>With the combination of Thin Provisioning and remote copy, both the primary and remote sites can share in the benefits of allocating volumes just once, while consuming only the absolutely necessary physical capacity. </a:t>
            </a:r>
            <a:r>
              <a:rPr lang="en-US" dirty="0" smtClean="0">
                <a:latin typeface="Arial" pitchFamily="34" charset="0"/>
                <a:cs typeface="Arial" pitchFamily="34" charset="0"/>
              </a:rPr>
              <a:t>The result is efficiency in data replication like never seen before. This translates into reduced capital expenditures, lower operating expenses, and accelerated return on investment for your organization.</a:t>
            </a:r>
            <a:endParaRPr lang="en-US" dirty="0" smtClean="0">
              <a:latin typeface="Helvetica" pitchFamily="34" charset="0"/>
              <a:cs typeface="Times New Roman" pitchFamily="18" charset="0"/>
            </a:endParaRPr>
          </a:p>
          <a:p>
            <a:r>
              <a:rPr lang="en-US" dirty="0" smtClean="0">
                <a:solidFill>
                  <a:srgbClr val="000000"/>
                </a:solidFill>
                <a:latin typeface="Helvetica" pitchFamily="34" charset="0"/>
                <a:cs typeface="Arial" pitchFamily="34" charset="0"/>
              </a:rPr>
              <a:t> </a:t>
            </a:r>
            <a:endParaRPr lang="en-US" dirty="0" smtClean="0">
              <a:latin typeface="Helvetica" pitchFamily="34" charset="0"/>
              <a:cs typeface="Times New Roman" pitchFamily="18" charset="0"/>
            </a:endParaRPr>
          </a:p>
          <a:p>
            <a:r>
              <a:rPr lang="en-US" dirty="0" smtClean="0">
                <a:solidFill>
                  <a:srgbClr val="000000"/>
                </a:solidFill>
                <a:latin typeface="Arial" pitchFamily="34" charset="0"/>
                <a:cs typeface="Arial" pitchFamily="34" charset="0"/>
              </a:rPr>
              <a:t>The synergy can be dramatic. Let</a:t>
            </a:r>
            <a:r>
              <a:rPr lang="en-US" dirty="0" smtClean="0">
                <a:solidFill>
                  <a:srgbClr val="000000"/>
                </a:solidFill>
                <a:latin typeface="Helvetica" pitchFamily="34" charset="0"/>
                <a:cs typeface="Arial" pitchFamily="34" charset="0"/>
              </a:rPr>
              <a:t>’</a:t>
            </a:r>
            <a:r>
              <a:rPr lang="en-US" dirty="0" smtClean="0">
                <a:solidFill>
                  <a:srgbClr val="000000"/>
                </a:solidFill>
                <a:latin typeface="Arial" pitchFamily="34" charset="0"/>
                <a:cs typeface="Arial" pitchFamily="34" charset="0"/>
              </a:rPr>
              <a:t>s assume that an application user requests three terabytes of capacity. In a traditional RAID 1 approach, three terabytes translates into six terabytes of raw capacity. Include remote data replication, and now the required capacity quickly expands to 12 terabytes raw. Enterprises report that on average only 25% to 40% of requested allocated capacity is actually written (or utilized). If we assume 33% for illustration purposes, of the 12 terabytes raw, actual written capacity can be a paltry one terabyte, mirrored, which means that two thirds of total raw capacity is due to unutilized allocated space! </a:t>
            </a:r>
            <a:r>
              <a:rPr lang="en-US" dirty="0" smtClean="0">
                <a:latin typeface="Arial" pitchFamily="34" charset="0"/>
                <a:cs typeface="Arial" pitchFamily="34" charset="0"/>
              </a:rPr>
              <a:t>With 3PAR</a:t>
            </a:r>
            <a:r>
              <a:rPr lang="en-US" dirty="0" smtClean="0">
                <a:latin typeface="Helvetica" pitchFamily="34" charset="0"/>
                <a:cs typeface="Arial" pitchFamily="34" charset="0"/>
              </a:rPr>
              <a:t>’</a:t>
            </a:r>
            <a:r>
              <a:rPr lang="en-US" dirty="0" smtClean="0">
                <a:latin typeface="Arial" pitchFamily="34" charset="0"/>
                <a:cs typeface="Arial" pitchFamily="34" charset="0"/>
              </a:rPr>
              <a:t>s thin provisioning and remote copy, capacity is required only when an application writes data. This means that now just 4 terabytes of raw capacity is needed to support useable, RAID 1, and remote data replication. That is a savings of 8 terabytes in efficient, cost-effective data replication.</a:t>
            </a:r>
            <a:endParaRPr lang="en-US" dirty="0" smtClean="0">
              <a:latin typeface="Helvetica"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249363" y="725488"/>
            <a:ext cx="4835525" cy="3627437"/>
          </a:xfrm>
          <a:ln/>
        </p:spPr>
      </p:sp>
      <p:sp>
        <p:nvSpPr>
          <p:cNvPr id="54275" name="Rectangle 3"/>
          <p:cNvSpPr>
            <a:spLocks noGrp="1" noChangeArrowheads="1"/>
          </p:cNvSpPr>
          <p:nvPr>
            <p:ph type="body" idx="1"/>
          </p:nvPr>
        </p:nvSpPr>
        <p:spPr>
          <a:xfrm>
            <a:off x="974691" y="4600576"/>
            <a:ext cx="5375868" cy="4345997"/>
          </a:xfrm>
          <a:noFill/>
          <a:ln/>
        </p:spPr>
        <p:txBody>
          <a:bodyPr/>
          <a:lstStyle/>
          <a:p>
            <a:r>
              <a:rPr lang="en-US" sz="1000" dirty="0" smtClean="0">
                <a:latin typeface="Helvetica" pitchFamily="34" charset="0"/>
              </a:rPr>
              <a:t>Periodic</a:t>
            </a:r>
          </a:p>
          <a:p>
            <a:pPr>
              <a:buFontTx/>
              <a:buChar char="•"/>
            </a:pPr>
            <a:r>
              <a:rPr lang="en-US" sz="1000" dirty="0" smtClean="0">
                <a:latin typeface="Helvetica" pitchFamily="34" charset="0"/>
              </a:rPr>
              <a:t>Key Benefits : </a:t>
            </a:r>
          </a:p>
          <a:p>
            <a:pPr lvl="1">
              <a:buFontTx/>
              <a:buChar char="•"/>
            </a:pPr>
            <a:r>
              <a:rPr lang="en-US" sz="900" dirty="0" smtClean="0">
                <a:latin typeface="Helvetica" pitchFamily="34" charset="0"/>
              </a:rPr>
              <a:t>Most space-efficient, bandwidth-friendly write mode – Uses differential snapshot, which helps to reduce data transfer amount/time (</a:t>
            </a:r>
            <a:r>
              <a:rPr lang="en-US" dirty="0" smtClean="0">
                <a:latin typeface="Helvetica" pitchFamily="34" charset="0"/>
              </a:rPr>
              <a:t>Note to speaker : There may be times when bandwidth pricing is based on the amount of “traffic” that gets transmitted. This means that even with periodic mode, a “delta-copy resynchronizations” may require lots of writes, which may take bandwidth use to “premium” pricing. Fortunately, periodic mode is flexible enough such that the timing and frequency of “delta-copy resynchronizations” can be tailored to meet the customer’s specific bandwidth requirements)</a:t>
            </a:r>
            <a:endParaRPr lang="en-US" sz="900" dirty="0" smtClean="0">
              <a:latin typeface="Helvetica" pitchFamily="34" charset="0"/>
            </a:endParaRPr>
          </a:p>
          <a:p>
            <a:pPr lvl="1">
              <a:spcBef>
                <a:spcPct val="0"/>
              </a:spcBef>
              <a:buClr>
                <a:srgbClr val="FFCC00"/>
              </a:buClr>
              <a:buFontTx/>
              <a:buChar char="•"/>
            </a:pPr>
            <a:r>
              <a:rPr lang="en-US" sz="900" dirty="0" smtClean="0">
                <a:latin typeface="Helvetica" pitchFamily="34" charset="0"/>
              </a:rPr>
              <a:t>Empowers users to choose the time of day and the frequency of synchronization</a:t>
            </a:r>
            <a:endParaRPr lang="en-US" sz="1000" dirty="0" smtClean="0">
              <a:latin typeface="Helvetica" pitchFamily="34" charset="0"/>
            </a:endParaRPr>
          </a:p>
          <a:p>
            <a:pPr>
              <a:buFontTx/>
              <a:buChar char="•"/>
            </a:pPr>
            <a:r>
              <a:rPr lang="en-US" sz="1000" dirty="0" smtClean="0">
                <a:latin typeface="Helvetica" pitchFamily="34" charset="0"/>
              </a:rPr>
              <a:t>How does it work?:  Point-in-Time synchronization based on snapshots. Latest snapshot generates time-based updates from previous snapshot.</a:t>
            </a:r>
          </a:p>
          <a:p>
            <a:pPr>
              <a:buFontTx/>
              <a:buChar char="•"/>
            </a:pPr>
            <a:r>
              <a:rPr lang="en-US" sz="1000" dirty="0" smtClean="0">
                <a:latin typeface="Helvetica" pitchFamily="34" charset="0"/>
              </a:rPr>
              <a:t>Targeted Uses:  Reliable archival of data at extended remote sites where complete currency of I/O is not required.  Cost-effective and efficient method of replication.</a:t>
            </a:r>
          </a:p>
          <a:p>
            <a:pPr>
              <a:buFontTx/>
              <a:buChar char="•"/>
            </a:pPr>
            <a:r>
              <a:rPr lang="en-US" sz="1000" dirty="0" smtClean="0">
                <a:latin typeface="Helvetica" pitchFamily="34" charset="0"/>
              </a:rPr>
              <a:t>Trade-Offs:  Data is minutes or hours old (amount of “lag” depends on synchronization schedule); data consistent through consistency groups that are current with a given point in time.</a:t>
            </a:r>
          </a:p>
          <a:p>
            <a:pPr>
              <a:buFontTx/>
              <a:buChar char="•"/>
            </a:pPr>
            <a:endParaRPr lang="en-US" sz="1000" dirty="0" smtClean="0">
              <a:latin typeface="Helvetica"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249363" y="725488"/>
            <a:ext cx="4835525" cy="3627437"/>
          </a:xfrm>
          <a:ln/>
        </p:spPr>
      </p:sp>
      <p:sp>
        <p:nvSpPr>
          <p:cNvPr id="55299" name="Rectangle 3"/>
          <p:cNvSpPr>
            <a:spLocks noGrp="1" noChangeArrowheads="1"/>
          </p:cNvSpPr>
          <p:nvPr>
            <p:ph type="body" idx="1"/>
          </p:nvPr>
        </p:nvSpPr>
        <p:spPr>
          <a:xfrm>
            <a:off x="974691" y="4600576"/>
            <a:ext cx="5375868" cy="4345997"/>
          </a:xfrm>
          <a:noFill/>
          <a:ln/>
        </p:spPr>
        <p:txBody>
          <a:bodyPr/>
          <a:lstStyle/>
          <a:p>
            <a:r>
              <a:rPr lang="en-US" sz="1000" dirty="0" smtClean="0">
                <a:latin typeface="Helvetica" pitchFamily="34" charset="0"/>
              </a:rPr>
              <a:t>Periodic</a:t>
            </a:r>
          </a:p>
          <a:p>
            <a:pPr>
              <a:buFontTx/>
              <a:buChar char="•"/>
            </a:pPr>
            <a:r>
              <a:rPr lang="en-US" sz="1000" dirty="0" smtClean="0">
                <a:latin typeface="Helvetica" pitchFamily="34" charset="0"/>
              </a:rPr>
              <a:t>Key Benefits : </a:t>
            </a:r>
          </a:p>
          <a:p>
            <a:pPr lvl="1">
              <a:buFontTx/>
              <a:buChar char="•"/>
            </a:pPr>
            <a:r>
              <a:rPr lang="en-US" sz="900" dirty="0" smtClean="0">
                <a:latin typeface="Helvetica" pitchFamily="34" charset="0"/>
              </a:rPr>
              <a:t>Most space-efficient, bandwidth-friendly write mode – Uses differential snapshot, which helps to reduce data transfer amount/time (</a:t>
            </a:r>
            <a:r>
              <a:rPr lang="en-US" dirty="0" smtClean="0">
                <a:latin typeface="Helvetica" pitchFamily="34" charset="0"/>
              </a:rPr>
              <a:t>Note to speaker : There may be times when bandwidth pricing is based on the amount of “traffic” that gets transmitted. This means that even with periodic mode, a “delta-copy resynchronizations” may require lots of writes, which may take bandwidth use to “premium” pricing. Fortunately, periodic mode is flexible enough such that the timing and frequency of “delta-copy resynchronizations” can be tailored to meet the customer’s specific bandwidth requirements)</a:t>
            </a:r>
            <a:endParaRPr lang="en-US" sz="900" dirty="0" smtClean="0">
              <a:latin typeface="Helvetica" pitchFamily="34" charset="0"/>
            </a:endParaRPr>
          </a:p>
          <a:p>
            <a:pPr lvl="1">
              <a:spcBef>
                <a:spcPct val="0"/>
              </a:spcBef>
              <a:buClr>
                <a:srgbClr val="FFCC00"/>
              </a:buClr>
              <a:buFontTx/>
              <a:buChar char="•"/>
            </a:pPr>
            <a:r>
              <a:rPr lang="en-US" sz="900" dirty="0" smtClean="0">
                <a:latin typeface="Helvetica" pitchFamily="34" charset="0"/>
              </a:rPr>
              <a:t>Empowers users to choose the time of day and the frequency of synchronization</a:t>
            </a:r>
            <a:endParaRPr lang="en-US" sz="1000" dirty="0" smtClean="0">
              <a:latin typeface="Helvetica" pitchFamily="34" charset="0"/>
            </a:endParaRPr>
          </a:p>
          <a:p>
            <a:pPr>
              <a:buFontTx/>
              <a:buChar char="•"/>
            </a:pPr>
            <a:r>
              <a:rPr lang="en-US" sz="1000" dirty="0" smtClean="0">
                <a:latin typeface="Helvetica" pitchFamily="34" charset="0"/>
              </a:rPr>
              <a:t>How does it work?:  Point-in-Time synchronization based on snapshots. Latest snapshot generates time-based updates from previous snapshot.</a:t>
            </a:r>
          </a:p>
          <a:p>
            <a:pPr>
              <a:buFontTx/>
              <a:buChar char="•"/>
            </a:pPr>
            <a:r>
              <a:rPr lang="en-US" sz="1000" dirty="0" smtClean="0">
                <a:latin typeface="Helvetica" pitchFamily="34" charset="0"/>
              </a:rPr>
              <a:t>Targeted Uses:  Reliable archival of data at extended remote sites where complete currency of I/O is not required.  Cost-effective and efficient method of replication.</a:t>
            </a:r>
          </a:p>
          <a:p>
            <a:pPr>
              <a:buFontTx/>
              <a:buChar char="•"/>
            </a:pPr>
            <a:r>
              <a:rPr lang="en-US" sz="1000" dirty="0" smtClean="0">
                <a:latin typeface="Helvetica" pitchFamily="34" charset="0"/>
              </a:rPr>
              <a:t>Trade-Offs:  Data is minutes or hours old (amount of “lag” depends on synchronization schedule); data consistent through consistency groups that are current with a given point in time.</a:t>
            </a:r>
          </a:p>
          <a:p>
            <a:pPr>
              <a:buFontTx/>
              <a:buChar char="•"/>
            </a:pPr>
            <a:endParaRPr lang="en-US" sz="1000" dirty="0" smtClean="0">
              <a:latin typeface="Helvetica"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249363" y="725488"/>
            <a:ext cx="4835525" cy="3627437"/>
          </a:xfrm>
          <a:ln/>
        </p:spPr>
      </p:sp>
      <p:sp>
        <p:nvSpPr>
          <p:cNvPr id="56323" name="Rectangle 3"/>
          <p:cNvSpPr>
            <a:spLocks noGrp="1" noChangeArrowheads="1"/>
          </p:cNvSpPr>
          <p:nvPr>
            <p:ph type="body" idx="1"/>
          </p:nvPr>
        </p:nvSpPr>
        <p:spPr>
          <a:xfrm>
            <a:off x="974691" y="4600576"/>
            <a:ext cx="5375868" cy="4345997"/>
          </a:xfrm>
          <a:noFill/>
          <a:ln/>
        </p:spPr>
        <p:txBody>
          <a:bodyPr/>
          <a:lstStyle/>
          <a:p>
            <a:r>
              <a:rPr lang="en-US" sz="1000" dirty="0" smtClean="0">
                <a:latin typeface="Helvetica" pitchFamily="34" charset="0"/>
              </a:rPr>
              <a:t>Synchronous</a:t>
            </a:r>
          </a:p>
          <a:p>
            <a:pPr>
              <a:buFontTx/>
              <a:buChar char="•"/>
            </a:pPr>
            <a:r>
              <a:rPr lang="en-US" sz="1000" dirty="0" smtClean="0">
                <a:latin typeface="Helvetica" pitchFamily="34" charset="0"/>
              </a:rPr>
              <a:t>How does it work?:  I/Os written and acknowledged from both systems before application I/O is acknowledged to the host</a:t>
            </a:r>
          </a:p>
          <a:p>
            <a:pPr>
              <a:buFontTx/>
              <a:buChar char="•"/>
            </a:pPr>
            <a:r>
              <a:rPr lang="en-US" sz="1000" dirty="0" smtClean="0">
                <a:latin typeface="Helvetica" pitchFamily="34" charset="0"/>
              </a:rPr>
              <a:t>Targeted uses:  Real-time mirroring, meeting highest I/O currency and data availability requirements. Ideal for single data center or campus-wide business continuity</a:t>
            </a:r>
          </a:p>
          <a:p>
            <a:pPr>
              <a:buFontTx/>
              <a:buChar char="•"/>
            </a:pPr>
            <a:r>
              <a:rPr lang="en-US" sz="1000" dirty="0" smtClean="0">
                <a:latin typeface="Helvetica" pitchFamily="34" charset="0"/>
              </a:rPr>
              <a:t>Trade-Offs:  Application server performance impact, limited distance</a:t>
            </a:r>
            <a:endParaRPr lang="en-US" dirty="0" smtClean="0">
              <a:latin typeface="Helvetica"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249363" y="725488"/>
            <a:ext cx="4835525" cy="3627437"/>
          </a:xfrm>
          <a:ln/>
        </p:spPr>
      </p:sp>
      <p:sp>
        <p:nvSpPr>
          <p:cNvPr id="57347" name="Rectangle 3"/>
          <p:cNvSpPr>
            <a:spLocks noGrp="1" noChangeArrowheads="1"/>
          </p:cNvSpPr>
          <p:nvPr>
            <p:ph type="body" idx="1"/>
          </p:nvPr>
        </p:nvSpPr>
        <p:spPr>
          <a:xfrm>
            <a:off x="974691" y="4600576"/>
            <a:ext cx="5375868" cy="4345997"/>
          </a:xfrm>
          <a:noFill/>
          <a:ln/>
        </p:spPr>
        <p:txBody>
          <a:bodyPr/>
          <a:lstStyle/>
          <a:p>
            <a:r>
              <a:rPr lang="en-US" smtClean="0">
                <a:latin typeface="Helvetica" pitchFamily="34" charset="0"/>
              </a:rPr>
              <a:t>Consistent group is required for database applications to make sure the data is consistent during replication.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1249363" y="725488"/>
            <a:ext cx="4835525" cy="3627437"/>
          </a:xfrm>
          <a:ln/>
        </p:spPr>
      </p:sp>
      <p:sp>
        <p:nvSpPr>
          <p:cNvPr id="58371" name="Rectangle 3"/>
          <p:cNvSpPr>
            <a:spLocks noGrp="1" noChangeArrowheads="1"/>
          </p:cNvSpPr>
          <p:nvPr>
            <p:ph type="body" idx="1"/>
          </p:nvPr>
        </p:nvSpPr>
        <p:spPr>
          <a:xfrm>
            <a:off x="973016" y="4600576"/>
            <a:ext cx="5377542" cy="4345997"/>
          </a:xfrm>
          <a:noFill/>
          <a:ln/>
        </p:spPr>
        <p:txBody>
          <a:bodyPr/>
          <a:lstStyle/>
          <a:p>
            <a:endParaRPr lang="en-US" sz="1000" dirty="0" smtClean="0">
              <a:latin typeface="Helvetica"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249363" y="725488"/>
            <a:ext cx="4835525" cy="3627437"/>
          </a:xfrm>
          <a:ln/>
        </p:spPr>
      </p:sp>
      <p:sp>
        <p:nvSpPr>
          <p:cNvPr id="59395" name="Rectangle 3"/>
          <p:cNvSpPr>
            <a:spLocks noGrp="1" noChangeArrowheads="1"/>
          </p:cNvSpPr>
          <p:nvPr>
            <p:ph type="body" idx="1"/>
          </p:nvPr>
        </p:nvSpPr>
        <p:spPr>
          <a:xfrm>
            <a:off x="973016" y="4600576"/>
            <a:ext cx="5377542" cy="4345997"/>
          </a:xfrm>
          <a:noFill/>
          <a:ln/>
        </p:spPr>
        <p:txBody>
          <a:bodyPr/>
          <a:lstStyle/>
          <a:p>
            <a:r>
              <a:rPr lang="en-US" sz="1000" dirty="0" smtClean="0">
                <a:latin typeface="Helvetica" pitchFamily="34" charset="0"/>
              </a:rPr>
              <a:t>The failover process is evoked from target site.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49363" y="725488"/>
            <a:ext cx="4835525" cy="3627437"/>
          </a:xfrm>
          <a:ln/>
        </p:spPr>
      </p:sp>
      <p:sp>
        <p:nvSpPr>
          <p:cNvPr id="64515" name="Rectangle 3"/>
          <p:cNvSpPr>
            <a:spLocks noGrp="1" noChangeArrowheads="1"/>
          </p:cNvSpPr>
          <p:nvPr>
            <p:ph type="body" idx="1"/>
          </p:nvPr>
        </p:nvSpPr>
        <p:spPr>
          <a:xfrm>
            <a:off x="974691" y="4600576"/>
            <a:ext cx="5375868" cy="4345997"/>
          </a:xfrm>
          <a:noFill/>
          <a:ln/>
        </p:spPr>
        <p:txBody>
          <a:bodyPr/>
          <a:lstStyle/>
          <a:p>
            <a:endParaRPr lang="en-US" dirty="0" smtClean="0">
              <a:latin typeface="Helvetica"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49363" y="725488"/>
            <a:ext cx="4835525" cy="3627437"/>
          </a:xfrm>
          <a:ln/>
        </p:spPr>
      </p:sp>
      <p:sp>
        <p:nvSpPr>
          <p:cNvPr id="64515" name="Rectangle 3"/>
          <p:cNvSpPr>
            <a:spLocks noGrp="1" noChangeArrowheads="1"/>
          </p:cNvSpPr>
          <p:nvPr>
            <p:ph type="body" idx="1"/>
          </p:nvPr>
        </p:nvSpPr>
        <p:spPr>
          <a:xfrm>
            <a:off x="974691" y="4600576"/>
            <a:ext cx="5375868" cy="4345997"/>
          </a:xfrm>
          <a:noFill/>
          <a:ln/>
        </p:spPr>
        <p:txBody>
          <a:bodyPr/>
          <a:lstStyle/>
          <a:p>
            <a:endParaRPr lang="en-US" dirty="0" smtClean="0">
              <a:latin typeface="Helvetica"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249363" y="725488"/>
            <a:ext cx="4835525" cy="3627437"/>
          </a:xfrm>
          <a:ln/>
        </p:spPr>
      </p:sp>
      <p:sp>
        <p:nvSpPr>
          <p:cNvPr id="60419" name="Rectangle 3"/>
          <p:cNvSpPr>
            <a:spLocks noGrp="1" noChangeArrowheads="1"/>
          </p:cNvSpPr>
          <p:nvPr>
            <p:ph type="body" idx="1"/>
          </p:nvPr>
        </p:nvSpPr>
        <p:spPr>
          <a:xfrm>
            <a:off x="974691" y="4600576"/>
            <a:ext cx="5375868" cy="4345997"/>
          </a:xfrm>
          <a:noFill/>
          <a:ln/>
        </p:spPr>
        <p:txBody>
          <a:bodyPr/>
          <a:lstStyle/>
          <a:p>
            <a:r>
              <a:rPr lang="en-US" b="1" smtClean="0">
                <a:latin typeface="Helvetica" pitchFamily="34" charset="0"/>
              </a:rPr>
              <a:t>1 to 2 is a flexible way to replicate from one array and have that data replicate to multiple arrays. </a:t>
            </a:r>
            <a:endParaRPr lang="en-US" smtClean="0">
              <a:latin typeface="Courier New" pitchFamily="49"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txBox="1">
            <a:spLocks noGrp="1" noChangeArrowheads="1"/>
          </p:cNvSpPr>
          <p:nvPr/>
        </p:nvSpPr>
        <p:spPr bwMode="auto">
          <a:xfrm>
            <a:off x="4154994" y="9187925"/>
            <a:ext cx="3173604" cy="482705"/>
          </a:xfrm>
          <a:prstGeom prst="rect">
            <a:avLst/>
          </a:prstGeom>
          <a:noFill/>
          <a:ln w="9525">
            <a:noFill/>
            <a:miter lim="800000"/>
            <a:headEnd/>
            <a:tailEnd/>
          </a:ln>
        </p:spPr>
        <p:txBody>
          <a:bodyPr lIns="97020" tIns="48509" rIns="97020" bIns="48509" anchor="b"/>
          <a:lstStyle/>
          <a:p>
            <a:pPr algn="r" defTabSz="970766"/>
            <a:fld id="{562B0402-B880-4F41-97ED-E7E7E13BC841}" type="slidenum">
              <a:rPr lang="en-US" sz="1300">
                <a:latin typeface="Helvetica" pitchFamily="34" charset="0"/>
                <a:ea typeface="ＭＳ Ｐゴシック" pitchFamily="34" charset="-128"/>
              </a:rPr>
              <a:pPr algn="r" defTabSz="970766"/>
              <a:t>2</a:t>
            </a:fld>
            <a:endParaRPr lang="en-US" sz="1300" dirty="0">
              <a:latin typeface="Helvetica" pitchFamily="34" charset="0"/>
              <a:ea typeface="ＭＳ Ｐゴシック" pitchFamily="34" charset="-128"/>
            </a:endParaRPr>
          </a:p>
        </p:txBody>
      </p:sp>
      <p:sp>
        <p:nvSpPr>
          <p:cNvPr id="84995" name="Rectangle 2"/>
          <p:cNvSpPr>
            <a:spLocks noGrp="1" noRot="1" noChangeAspect="1" noChangeArrowheads="1" noTextEdit="1"/>
          </p:cNvSpPr>
          <p:nvPr>
            <p:ph type="sldImg"/>
          </p:nvPr>
        </p:nvSpPr>
        <p:spPr>
          <a:xfrm>
            <a:off x="1246188" y="723900"/>
            <a:ext cx="4840287" cy="3629025"/>
          </a:xfrm>
          <a:ln/>
        </p:spPr>
      </p:sp>
      <p:sp>
        <p:nvSpPr>
          <p:cNvPr id="84996" name="Rectangle 3"/>
          <p:cNvSpPr>
            <a:spLocks noGrp="1" noChangeArrowheads="1"/>
          </p:cNvSpPr>
          <p:nvPr>
            <p:ph type="body" idx="1"/>
          </p:nvPr>
        </p:nvSpPr>
        <p:spPr>
          <a:xfrm>
            <a:off x="954594" y="4564208"/>
            <a:ext cx="5375868" cy="4345997"/>
          </a:xfrm>
          <a:noFill/>
          <a:ln/>
        </p:spPr>
        <p:txBody>
          <a:bodyPr lIns="97020" tIns="48509" rIns="97020" bIns="48509"/>
          <a:lstStyle/>
          <a:p>
            <a:pPr eaLnBrk="1" hangingPunct="1">
              <a:lnSpc>
                <a:spcPct val="200000"/>
              </a:lnSpc>
            </a:pPr>
            <a:r>
              <a:rPr lang="en-US" dirty="0" smtClean="0">
                <a:latin typeface="Helvetica"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49363" y="725488"/>
            <a:ext cx="4835525" cy="3627437"/>
          </a:xfrm>
          <a:ln/>
        </p:spPr>
      </p:sp>
      <p:sp>
        <p:nvSpPr>
          <p:cNvPr id="64515" name="Rectangle 3"/>
          <p:cNvSpPr>
            <a:spLocks noGrp="1" noChangeArrowheads="1"/>
          </p:cNvSpPr>
          <p:nvPr>
            <p:ph type="body" idx="1"/>
          </p:nvPr>
        </p:nvSpPr>
        <p:spPr>
          <a:xfrm>
            <a:off x="974691" y="4600576"/>
            <a:ext cx="5375868" cy="4345997"/>
          </a:xfrm>
          <a:noFill/>
          <a:ln/>
        </p:spPr>
        <p:txBody>
          <a:bodyPr/>
          <a:lstStyle/>
          <a:p>
            <a:endParaRPr lang="en-US" dirty="0" smtClean="0">
              <a:latin typeface="Helvetica"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49363" y="725488"/>
            <a:ext cx="4835525" cy="3627437"/>
          </a:xfrm>
          <a:ln/>
        </p:spPr>
      </p:sp>
      <p:sp>
        <p:nvSpPr>
          <p:cNvPr id="64515" name="Rectangle 3"/>
          <p:cNvSpPr>
            <a:spLocks noGrp="1" noChangeArrowheads="1"/>
          </p:cNvSpPr>
          <p:nvPr>
            <p:ph type="body" idx="1"/>
          </p:nvPr>
        </p:nvSpPr>
        <p:spPr>
          <a:xfrm>
            <a:off x="974691" y="4600576"/>
            <a:ext cx="5375868" cy="4345997"/>
          </a:xfrm>
          <a:noFill/>
          <a:ln/>
        </p:spPr>
        <p:txBody>
          <a:bodyPr/>
          <a:lstStyle/>
          <a:p>
            <a:endParaRPr lang="en-US" dirty="0" smtClean="0">
              <a:latin typeface="Helvetica"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1249363" y="725488"/>
            <a:ext cx="4835525" cy="3627437"/>
          </a:xfrm>
          <a:ln/>
        </p:spPr>
      </p:sp>
      <p:sp>
        <p:nvSpPr>
          <p:cNvPr id="62467" name="Rectangle 3"/>
          <p:cNvSpPr>
            <a:spLocks noGrp="1" noChangeArrowheads="1"/>
          </p:cNvSpPr>
          <p:nvPr>
            <p:ph type="body" idx="1"/>
          </p:nvPr>
        </p:nvSpPr>
        <p:spPr>
          <a:xfrm>
            <a:off x="974691" y="4600576"/>
            <a:ext cx="5375868" cy="4345997"/>
          </a:xfrm>
          <a:noFill/>
          <a:ln/>
        </p:spPr>
        <p:txBody>
          <a:bodyPr/>
          <a:lstStyle/>
          <a:p>
            <a:r>
              <a:rPr lang="en-US" smtClean="0">
                <a:latin typeface="Courier New" pitchFamily="49" charset="0"/>
              </a:rPr>
              <a:t>This is an advanced feature for remote replication. The same volume is protected on two arrays, one is synchronous site and the other is async site. In the event of failover, we can failover to the sync site (which is 99% of the time) or to the async site. To recover from failover, we only replicate delta changes from DR site, not full sync.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249363" y="725488"/>
            <a:ext cx="4835525" cy="3627437"/>
          </a:xfrm>
          <a:ln/>
        </p:spPr>
      </p:sp>
      <p:sp>
        <p:nvSpPr>
          <p:cNvPr id="63491" name="Rectangle 3"/>
          <p:cNvSpPr>
            <a:spLocks noGrp="1" noChangeArrowheads="1"/>
          </p:cNvSpPr>
          <p:nvPr>
            <p:ph type="body" idx="1"/>
          </p:nvPr>
        </p:nvSpPr>
        <p:spPr>
          <a:xfrm>
            <a:off x="974691" y="4600576"/>
            <a:ext cx="5375868" cy="4345997"/>
          </a:xfrm>
          <a:noFill/>
          <a:ln/>
        </p:spPr>
        <p:txBody>
          <a:bodyPr/>
          <a:lstStyle/>
          <a:p>
            <a:pPr>
              <a:spcBef>
                <a:spcPct val="0"/>
              </a:spcBef>
            </a:pPr>
            <a:r>
              <a:rPr lang="en-US" sz="1700" dirty="0" smtClean="0">
                <a:latin typeface="Arial" pitchFamily="34" charset="0"/>
              </a:rPr>
              <a:t>Note: If failed controller is where the host I/O is coming in, the I/O gets an error (assuming no DMP)</a:t>
            </a:r>
          </a:p>
          <a:p>
            <a:pPr>
              <a:spcBef>
                <a:spcPct val="0"/>
              </a:spcBef>
            </a:pPr>
            <a:endParaRPr lang="en-US" sz="1700" dirty="0" smtClean="0">
              <a:latin typeface="Arial" pitchFamily="34" charset="0"/>
            </a:endParaRPr>
          </a:p>
          <a:p>
            <a:r>
              <a:rPr lang="en-US" dirty="0" smtClean="0">
                <a:latin typeface="Helvetica" pitchFamily="34" charset="0"/>
              </a:rPr>
              <a:t>Overall, “Failover” commands can be specified for specified volume groups or for the entire </a:t>
            </a:r>
            <a:r>
              <a:rPr lang="en-US" dirty="0" err="1" smtClean="0">
                <a:latin typeface="Helvetica" pitchFamily="34" charset="0"/>
              </a:rPr>
              <a:t>InServ</a:t>
            </a:r>
            <a:r>
              <a:rPr lang="en-US" dirty="0" smtClean="0">
                <a:latin typeface="Helvetica" pitchFamily="34" charset="0"/>
              </a:rPr>
              <a:t> (target).</a:t>
            </a:r>
          </a:p>
          <a:p>
            <a:pPr>
              <a:spcBef>
                <a:spcPct val="0"/>
              </a:spcBef>
            </a:pPr>
            <a:endParaRPr lang="en-US" sz="1700" dirty="0" smtClean="0">
              <a:latin typeface="Arial" pitchFamily="34" charset="0"/>
            </a:endParaRPr>
          </a:p>
          <a:p>
            <a:endParaRPr lang="en-US" dirty="0" smtClean="0">
              <a:latin typeface="Helvetica"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1249363" y="725488"/>
            <a:ext cx="4835525" cy="3627437"/>
          </a:xfrm>
          <a:ln/>
        </p:spPr>
      </p:sp>
      <p:sp>
        <p:nvSpPr>
          <p:cNvPr id="64515" name="Rectangle 3"/>
          <p:cNvSpPr>
            <a:spLocks noGrp="1" noChangeArrowheads="1"/>
          </p:cNvSpPr>
          <p:nvPr>
            <p:ph type="body" idx="1"/>
          </p:nvPr>
        </p:nvSpPr>
        <p:spPr>
          <a:xfrm>
            <a:off x="974691" y="4600576"/>
            <a:ext cx="5375868" cy="4345997"/>
          </a:xfrm>
          <a:noFill/>
          <a:ln/>
        </p:spPr>
        <p:txBody>
          <a:bodyPr/>
          <a:lstStyle/>
          <a:p>
            <a:r>
              <a:rPr lang="en-US" smtClean="0">
                <a:latin typeface="Helvetica" pitchFamily="34" charset="0"/>
              </a:rPr>
              <a:t>Overall, “Failover” commands can be specified for specified volume groups or for the entire InServ (target).</a:t>
            </a:r>
          </a:p>
          <a:p>
            <a:endParaRPr lang="en-US" smtClean="0">
              <a:latin typeface="Helvetica"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1249363" y="725488"/>
            <a:ext cx="4835525" cy="3627437"/>
          </a:xfrm>
          <a:ln/>
        </p:spPr>
      </p:sp>
      <p:sp>
        <p:nvSpPr>
          <p:cNvPr id="65539" name="Rectangle 3"/>
          <p:cNvSpPr>
            <a:spLocks noGrp="1" noChangeArrowheads="1"/>
          </p:cNvSpPr>
          <p:nvPr>
            <p:ph type="body" idx="1"/>
          </p:nvPr>
        </p:nvSpPr>
        <p:spPr>
          <a:xfrm>
            <a:off x="974691" y="4600576"/>
            <a:ext cx="5375868" cy="4345997"/>
          </a:xfrm>
          <a:noFill/>
          <a:ln/>
        </p:spPr>
        <p:txBody>
          <a:bodyPr/>
          <a:lstStyle/>
          <a:p>
            <a:r>
              <a:rPr lang="en-US" sz="1000" dirty="0" smtClean="0">
                <a:latin typeface="Helvetica" pitchFamily="34" charset="0"/>
              </a:rPr>
              <a:t>For asynchronous mode, full resynchronization is required. For synchronous and periodic a full resynchronization is not required, but is highly recommended since the volumes on the old primary site may have been affected by the disaster.</a:t>
            </a:r>
          </a:p>
          <a:p>
            <a:endParaRPr lang="en-US" dirty="0" smtClean="0">
              <a:latin typeface="Helvetica" pitchFamily="34" charset="0"/>
            </a:endParaRPr>
          </a:p>
          <a:p>
            <a:r>
              <a:rPr lang="en-US" dirty="0" smtClean="0">
                <a:latin typeface="Helvetica" pitchFamily="34" charset="0"/>
              </a:rPr>
              <a:t>Overall, “Failover” commands can be specified for specified volume groups or for the entire </a:t>
            </a:r>
            <a:r>
              <a:rPr lang="en-US" dirty="0" err="1" smtClean="0">
                <a:latin typeface="Helvetica" pitchFamily="34" charset="0"/>
              </a:rPr>
              <a:t>InServ</a:t>
            </a:r>
            <a:r>
              <a:rPr lang="en-US" dirty="0" smtClean="0">
                <a:latin typeface="Helvetica" pitchFamily="34" charset="0"/>
              </a:rPr>
              <a:t> (target).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1257300" y="720725"/>
            <a:ext cx="4800600" cy="3600450"/>
          </a:xfrm>
          <a:ln/>
        </p:spPr>
      </p:sp>
      <p:sp>
        <p:nvSpPr>
          <p:cNvPr id="61443" name="Rectangle 3"/>
          <p:cNvSpPr>
            <a:spLocks noGrp="1" noChangeArrowheads="1"/>
          </p:cNvSpPr>
          <p:nvPr>
            <p:ph type="body" idx="1"/>
          </p:nvPr>
        </p:nvSpPr>
        <p:spPr>
          <a:xfrm>
            <a:off x="976366" y="4560901"/>
            <a:ext cx="5362470" cy="4319548"/>
          </a:xfrm>
          <a:noFill/>
          <a:ln/>
        </p:spPr>
        <p:txBody>
          <a:bodyPr/>
          <a:lstStyle/>
          <a:p>
            <a:endParaRPr lang="en-GB" smtClean="0">
              <a:latin typeface="Helvetica"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xfrm>
            <a:off x="1249363" y="725488"/>
            <a:ext cx="4835525" cy="3627437"/>
          </a:xfrm>
          <a:ln/>
        </p:spPr>
      </p:sp>
      <p:sp>
        <p:nvSpPr>
          <p:cNvPr id="68611" name="Rectangle 3"/>
          <p:cNvSpPr>
            <a:spLocks noGrp="1" noChangeArrowheads="1"/>
          </p:cNvSpPr>
          <p:nvPr>
            <p:ph type="body" idx="1"/>
          </p:nvPr>
        </p:nvSpPr>
        <p:spPr>
          <a:xfrm>
            <a:off x="974691" y="4600576"/>
            <a:ext cx="5375868" cy="4345997"/>
          </a:xfrm>
          <a:noFill/>
          <a:ln/>
        </p:spPr>
        <p:txBody>
          <a:bodyPr/>
          <a:lstStyle/>
          <a:p>
            <a:r>
              <a:rPr lang="en-US" smtClean="0">
                <a:latin typeface="Helvetica" pitchFamily="34" charset="0"/>
              </a:rPr>
              <a:t>From what we have seen in customer base, here are the 3 most common reasons they choose RC. The performance of the RC may vary depending on how heavily utilized is the primary storage. For SLD, which is considered an advanced replication feature, is not available on Mirrorview or Recoverypoint.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AC593BD-3115-46F3-9BD0-8C49444941FA}" type="slidenum">
              <a:rPr lang="en-US"/>
              <a:pPr/>
              <a:t>31</a:t>
            </a:fld>
            <a:endParaRPr lang="en-US"/>
          </a:p>
        </p:txBody>
      </p:sp>
      <p:sp>
        <p:nvSpPr>
          <p:cNvPr id="46083" name="Rectangle 2"/>
          <p:cNvSpPr>
            <a:spLocks noGrp="1" noRot="1" noChangeAspect="1" noChangeArrowheads="1" noTextEdit="1"/>
          </p:cNvSpPr>
          <p:nvPr>
            <p:ph type="sldImg"/>
          </p:nvPr>
        </p:nvSpPr>
        <p:spPr>
          <a:xfrm>
            <a:off x="1246188" y="723900"/>
            <a:ext cx="4840287" cy="3629025"/>
          </a:xfrm>
          <a:ln/>
        </p:spPr>
      </p:sp>
      <p:sp>
        <p:nvSpPr>
          <p:cNvPr id="46084" name="Rectangle 3"/>
          <p:cNvSpPr>
            <a:spLocks noGrp="1" noChangeArrowheads="1"/>
          </p:cNvSpPr>
          <p:nvPr>
            <p:ph type="body" idx="1"/>
          </p:nvPr>
        </p:nvSpPr>
        <p:spPr>
          <a:noFill/>
          <a:ln/>
        </p:spPr>
        <p:txBody>
          <a:bodyPr/>
          <a:lstStyle/>
          <a:p>
            <a:pPr eaLnBrk="1" hangingPunct="1"/>
            <a:r>
              <a:rPr lang="en-US" smtClean="0">
                <a:latin typeface="Helvetica" pitchFamily="34" charset="0"/>
              </a:rPr>
              <a:t>These are two distinct tools for managing RC. In general, Windows shop will most likely use the UI and Unix shop will use CLI. (for scripting)</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9550" y="365125"/>
            <a:ext cx="4352925" cy="32639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Module Title</a:t>
            </a:r>
            <a:endParaRPr lang="en-US" dirty="0"/>
          </a:p>
        </p:txBody>
      </p:sp>
      <p:sp>
        <p:nvSpPr>
          <p:cNvPr id="5" name="Date Placeholder 4"/>
          <p:cNvSpPr>
            <a:spLocks noGrp="1"/>
          </p:cNvSpPr>
          <p:nvPr>
            <p:ph type="dt" idx="11"/>
          </p:nvPr>
        </p:nvSpPr>
        <p:spPr/>
        <p:txBody>
          <a:bodyPr/>
          <a:lstStyle/>
          <a:p>
            <a:r>
              <a:rPr lang="en-US" smtClean="0"/>
              <a:t>Date or Rev. #</a:t>
            </a:r>
            <a:endParaRPr lang="en-US" dirty="0"/>
          </a:p>
        </p:txBody>
      </p:sp>
      <p:sp>
        <p:nvSpPr>
          <p:cNvPr id="6" name="Footer Placeholder 5"/>
          <p:cNvSpPr>
            <a:spLocks noGrp="1"/>
          </p:cNvSpPr>
          <p:nvPr>
            <p:ph type="ftr" sz="quarter" idx="12"/>
          </p:nvPr>
        </p:nvSpPr>
        <p:spPr/>
        <p:txBody>
          <a:bodyPr/>
          <a:lstStyle/>
          <a:p>
            <a:r>
              <a:rPr lang="en-US" smtClean="0"/>
              <a:t>HP Restricted</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32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44A288D-24BD-4A4D-8E41-2E4964C2ACB4}" type="slidenum">
              <a:rPr lang="en-US"/>
              <a:pPr/>
              <a:t>3</a:t>
            </a:fld>
            <a:endParaRPr lang="en-US" dirty="0"/>
          </a:p>
        </p:txBody>
      </p:sp>
      <p:sp>
        <p:nvSpPr>
          <p:cNvPr id="39939" name="Rectangle 2"/>
          <p:cNvSpPr>
            <a:spLocks noGrp="1" noRot="1" noChangeAspect="1" noChangeArrowheads="1" noTextEdit="1"/>
          </p:cNvSpPr>
          <p:nvPr>
            <p:ph type="sldImg"/>
          </p:nvPr>
        </p:nvSpPr>
        <p:spPr>
          <a:xfrm>
            <a:off x="1247775" y="723900"/>
            <a:ext cx="4838700" cy="3629025"/>
          </a:xfrm>
          <a:ln/>
        </p:spPr>
      </p:sp>
      <p:sp>
        <p:nvSpPr>
          <p:cNvPr id="39940" name="Rectangle 3"/>
          <p:cNvSpPr>
            <a:spLocks noGrp="1" noChangeArrowheads="1"/>
          </p:cNvSpPr>
          <p:nvPr>
            <p:ph type="body" idx="1"/>
          </p:nvPr>
        </p:nvSpPr>
        <p:spPr>
          <a:noFill/>
          <a:ln/>
        </p:spPr>
        <p:txBody>
          <a:bodyPr/>
          <a:lstStyle/>
          <a:p>
            <a:pPr eaLnBrk="1" hangingPunct="1"/>
            <a:r>
              <a:rPr lang="en-US" dirty="0" smtClean="0">
                <a:latin typeface="Helvetica" pitchFamily="34" charset="0"/>
              </a:rPr>
              <a:t>It only supports replication between 3PAR storage arrays</a:t>
            </a:r>
          </a:p>
          <a:p>
            <a:pPr eaLnBrk="1" hangingPunct="1"/>
            <a:r>
              <a:rPr lang="en-US" dirty="0" smtClean="0">
                <a:latin typeface="Helvetica" pitchFamily="34" charset="0"/>
              </a:rPr>
              <a:t>It can be managed via CLI or UI. Both are very simple to configure. </a:t>
            </a:r>
          </a:p>
          <a:p>
            <a:pPr eaLnBrk="1" hangingPunct="1"/>
            <a:r>
              <a:rPr lang="en-US" dirty="0" smtClean="0">
                <a:latin typeface="Helvetica" pitchFamily="34" charset="0"/>
              </a:rPr>
              <a:t>We support 3 types of replication modes , sync, </a:t>
            </a:r>
            <a:r>
              <a:rPr lang="en-US" dirty="0" err="1" smtClean="0">
                <a:latin typeface="Helvetica" pitchFamily="34" charset="0"/>
              </a:rPr>
              <a:t>async</a:t>
            </a:r>
            <a:r>
              <a:rPr lang="en-US" smtClean="0">
                <a:latin typeface="Helvetica" pitchFamily="34" charset="0"/>
              </a:rPr>
              <a:t> periodic and SLD</a:t>
            </a:r>
          </a:p>
          <a:p>
            <a:pPr eaLnBrk="1" hangingPunct="1"/>
            <a:r>
              <a:rPr lang="en-US" smtClean="0">
                <a:latin typeface="Helvetica" pitchFamily="34" charset="0"/>
              </a:rPr>
              <a:t>3PAR array have both FC and IP connectivity build in, so there is no extra equipment needed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5B2CD66-6CEB-4C4A-A7DC-387D146DA69D}" type="slidenum">
              <a:rPr lang="en-US"/>
              <a:pPr/>
              <a:t>4</a:t>
            </a:fld>
            <a:endParaRPr lang="en-US"/>
          </a:p>
        </p:txBody>
      </p:sp>
      <p:sp>
        <p:nvSpPr>
          <p:cNvPr id="40963" name="Rectangle 2"/>
          <p:cNvSpPr>
            <a:spLocks noGrp="1" noRot="1" noChangeAspect="1" noChangeArrowheads="1" noTextEdit="1"/>
          </p:cNvSpPr>
          <p:nvPr>
            <p:ph type="sldImg"/>
          </p:nvPr>
        </p:nvSpPr>
        <p:spPr>
          <a:xfrm>
            <a:off x="1247775" y="723900"/>
            <a:ext cx="4838700" cy="3629025"/>
          </a:xfrm>
          <a:ln/>
        </p:spPr>
      </p:sp>
      <p:sp>
        <p:nvSpPr>
          <p:cNvPr id="40964" name="Rectangle 3"/>
          <p:cNvSpPr>
            <a:spLocks noGrp="1" noChangeArrowheads="1"/>
          </p:cNvSpPr>
          <p:nvPr>
            <p:ph type="body" idx="1"/>
          </p:nvPr>
        </p:nvSpPr>
        <p:spPr>
          <a:noFill/>
          <a:ln/>
        </p:spPr>
        <p:txBody>
          <a:bodyPr/>
          <a:lstStyle/>
          <a:p>
            <a:pPr eaLnBrk="1" hangingPunct="1"/>
            <a:r>
              <a:rPr lang="en-US" smtClean="0">
                <a:latin typeface="Helvetica" pitchFamily="34" charset="0"/>
              </a:rPr>
              <a:t>We support 4 types of RC implementations. This gives customer the flexibility to pick the right solution for there environment. Many-to-1 and 1-to-many are popular option to provide DR for multiple arrays. SLD is usually a high end option in the replication world where a single LUN can be replicated to multiple arrays simultaneously.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249363" y="725488"/>
            <a:ext cx="4835525" cy="3627437"/>
          </a:xfrm>
          <a:ln/>
        </p:spPr>
      </p:sp>
      <p:sp>
        <p:nvSpPr>
          <p:cNvPr id="52227" name="Rectangle 3"/>
          <p:cNvSpPr>
            <a:spLocks noGrp="1" noChangeArrowheads="1"/>
          </p:cNvSpPr>
          <p:nvPr>
            <p:ph type="body" idx="1"/>
          </p:nvPr>
        </p:nvSpPr>
        <p:spPr>
          <a:xfrm>
            <a:off x="973016" y="4600576"/>
            <a:ext cx="5377542" cy="4345997"/>
          </a:xfrm>
          <a:noFill/>
          <a:ln/>
        </p:spPr>
        <p:txBody>
          <a:bodyPr/>
          <a:lstStyle/>
          <a:p>
            <a:pPr>
              <a:spcBef>
                <a:spcPct val="0"/>
              </a:spcBef>
              <a:buClr>
                <a:srgbClr val="FFCC00"/>
              </a:buClr>
            </a:pPr>
            <a:r>
              <a:rPr lang="en-US" sz="900" dirty="0" smtClean="0">
                <a:latin typeface="Helvetica" pitchFamily="34" charset="0"/>
              </a:rPr>
              <a:t>Flexible, Modular Architecture</a:t>
            </a:r>
          </a:p>
          <a:p>
            <a:pPr lvl="1">
              <a:spcBef>
                <a:spcPct val="0"/>
              </a:spcBef>
              <a:buClr>
                <a:srgbClr val="FFCC00"/>
              </a:buClr>
              <a:buFontTx/>
              <a:buChar char="•"/>
            </a:pPr>
            <a:r>
              <a:rPr lang="en-US" sz="900" dirty="0" smtClean="0">
                <a:latin typeface="Helvetica" pitchFamily="34" charset="0"/>
              </a:rPr>
              <a:t>Configure and mirror between any size </a:t>
            </a:r>
            <a:r>
              <a:rPr lang="en-US" sz="900" dirty="0" err="1" smtClean="0">
                <a:latin typeface="Helvetica" pitchFamily="34" charset="0"/>
              </a:rPr>
              <a:t>InServ</a:t>
            </a:r>
            <a:r>
              <a:rPr lang="en-US" sz="900" dirty="0" smtClean="0">
                <a:latin typeface="Helvetica" pitchFamily="34" charset="0"/>
              </a:rPr>
              <a:t> – from a small, “modular” system to a very large centralized one</a:t>
            </a:r>
          </a:p>
          <a:p>
            <a:pPr lvl="1">
              <a:spcBef>
                <a:spcPct val="0"/>
              </a:spcBef>
              <a:buClr>
                <a:srgbClr val="FFCC00"/>
              </a:buClr>
              <a:buFontTx/>
              <a:buChar char="•"/>
            </a:pPr>
            <a:r>
              <a:rPr lang="en-US" sz="900" dirty="0" smtClean="0">
                <a:latin typeface="Helvetica" pitchFamily="34" charset="0"/>
              </a:rPr>
              <a:t>No need to match disk drives, RAID type, etc.</a:t>
            </a:r>
          </a:p>
          <a:p>
            <a:pPr>
              <a:buFontTx/>
              <a:buChar char="•"/>
            </a:pPr>
            <a:endParaRPr lang="en-US" sz="1000" dirty="0" smtClean="0">
              <a:latin typeface="Helvetica"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33B25BC9-C1AA-4224-BB3B-BBE4B2CC2EEA}" type="slidenum">
              <a:rPr lang="en-US"/>
              <a:pPr/>
              <a:t>7</a:t>
            </a:fld>
            <a:endParaRPr lang="en-US"/>
          </a:p>
        </p:txBody>
      </p:sp>
      <p:sp>
        <p:nvSpPr>
          <p:cNvPr id="47107" name="Rectangle 2"/>
          <p:cNvSpPr>
            <a:spLocks noGrp="1" noRot="1" noChangeAspect="1" noChangeArrowheads="1" noTextEdit="1"/>
          </p:cNvSpPr>
          <p:nvPr>
            <p:ph type="sldImg"/>
          </p:nvPr>
        </p:nvSpPr>
        <p:spPr>
          <a:xfrm>
            <a:off x="1246188" y="723900"/>
            <a:ext cx="4840287" cy="3629025"/>
          </a:xfrm>
          <a:ln/>
        </p:spPr>
      </p:sp>
      <p:sp>
        <p:nvSpPr>
          <p:cNvPr id="47108" name="Rectangle 3"/>
          <p:cNvSpPr>
            <a:spLocks noGrp="1" noChangeArrowheads="1"/>
          </p:cNvSpPr>
          <p:nvPr>
            <p:ph type="body" idx="1"/>
          </p:nvPr>
        </p:nvSpPr>
        <p:spPr>
          <a:noFill/>
          <a:ln/>
        </p:spPr>
        <p:txBody>
          <a:bodyPr/>
          <a:lstStyle/>
          <a:p>
            <a:pPr eaLnBrk="1" hangingPunct="1"/>
            <a:r>
              <a:rPr lang="en-US" smtClean="0">
                <a:latin typeface="Helvetica" pitchFamily="34" charset="0"/>
              </a:rPr>
              <a:t>Here is the limitation on RC configuration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249363" y="725488"/>
            <a:ext cx="4835525" cy="3627437"/>
          </a:xfrm>
          <a:ln/>
        </p:spPr>
      </p:sp>
      <p:sp>
        <p:nvSpPr>
          <p:cNvPr id="49155" name="Rectangle 3"/>
          <p:cNvSpPr>
            <a:spLocks noGrp="1" noChangeArrowheads="1"/>
          </p:cNvSpPr>
          <p:nvPr>
            <p:ph type="body" idx="1"/>
          </p:nvPr>
        </p:nvSpPr>
        <p:spPr>
          <a:xfrm>
            <a:off x="974691" y="4600576"/>
            <a:ext cx="5375868" cy="4345997"/>
          </a:xfrm>
          <a:noFill/>
          <a:ln/>
        </p:spPr>
        <p:txBody>
          <a:bodyPr/>
          <a:lstStyle/>
          <a:p>
            <a:r>
              <a:rPr lang="en-US" b="1" smtClean="0">
                <a:latin typeface="Helvetica" pitchFamily="34" charset="0"/>
              </a:rPr>
              <a:t>3PAR Remote Copy</a:t>
            </a:r>
          </a:p>
          <a:p>
            <a:endParaRPr lang="en-US" smtClean="0">
              <a:latin typeface="Courier New" pitchFamily="49" charset="0"/>
            </a:endParaRPr>
          </a:p>
          <a:p>
            <a:r>
              <a:rPr lang="en-US" smtClean="0">
                <a:latin typeface="Courier New" pitchFamily="49" charset="0"/>
              </a:rPr>
              <a:t>3PAR Remote Copy is a uniquely simple, efficient and flexible replication technology that allows customers to protect and share data of any application affordably.  Implemented natively over IP and with a handful of simple, intuitive commands, 3PAR Remote Copy can be set up, managed, and tested in a matter of minutes.  Costly and prolonged professional services engagements, common with other replication technologies, are eliminated.  Special extenders or converters that permit long distance replication are also eliminated.  With Remote Copy users may flexibly choose to use one or both modes of operation: asynchronous periodic and synchronous (which supports native Fibre Channel connectivity as well).  Remote Copy allows users to mirror data between InServ Storage Servers of any model and configuration, eliminating the incompatibilities and complexities associated with trying to mirror between traditional vendors' midrange and highend array technologies.  Source and target volumes may also be flexibly and differently configured to meet users needs (e.g., different RAID levels and drives types).  Special efficiencies stem from the "thin copy" capabilities of Remote Copy.  Since Remote Copy is Thin Provisioning-aware, target volumes provide the same dramatic cost savings and ease-of-use benefits associated with thin provisioned source volumes.  Bandwidth is also efficiently utilized since (with asynchronous periodic mode) changed data within a volume or consistency group is transferred only once -- no matter how many times it may have changed between synchronization intervals. Thin conversion is a key new feature that allow a Fat LUN to be replicated thinly to 3PAR array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249363" y="725488"/>
            <a:ext cx="4835525" cy="3627437"/>
          </a:xfrm>
          <a:ln/>
        </p:spPr>
      </p:sp>
      <p:sp>
        <p:nvSpPr>
          <p:cNvPr id="50179" name="Rectangle 3"/>
          <p:cNvSpPr>
            <a:spLocks noGrp="1" noChangeArrowheads="1"/>
          </p:cNvSpPr>
          <p:nvPr>
            <p:ph type="body" idx="1"/>
          </p:nvPr>
        </p:nvSpPr>
        <p:spPr>
          <a:xfrm>
            <a:off x="973016" y="4600576"/>
            <a:ext cx="5377542" cy="4345997"/>
          </a:xfrm>
          <a:noFill/>
          <a:ln/>
        </p:spPr>
        <p:txBody>
          <a:bodyPr/>
          <a:lstStyle/>
          <a:p>
            <a:r>
              <a:rPr lang="en-US" sz="1000" dirty="0" smtClean="0">
                <a:latin typeface="Helvetica" pitchFamily="34" charset="0"/>
              </a:rPr>
              <a:t>Notes to speaker:</a:t>
            </a:r>
          </a:p>
          <a:p>
            <a:endParaRPr lang="en-US" sz="1000" dirty="0" smtClean="0">
              <a:latin typeface="Helvetica" pitchFamily="34" charset="0"/>
            </a:endParaRPr>
          </a:p>
          <a:p>
            <a:r>
              <a:rPr lang="en-US" sz="1000" dirty="0" smtClean="0">
                <a:latin typeface="Helvetica" pitchFamily="34" charset="0"/>
              </a:rPr>
              <a:t>3PAR remote copy has been designed to be transport agnostic, meaning that customers can simply change one type of adapter for another, depending on the transport preference. Today 3PAR offers native IP and FC  - For the customer, this means that one type of card (say </a:t>
            </a:r>
            <a:r>
              <a:rPr lang="en-US" sz="1000" dirty="0" err="1" smtClean="0">
                <a:latin typeface="Helvetica" pitchFamily="34" charset="0"/>
              </a:rPr>
              <a:t>GigE</a:t>
            </a:r>
            <a:r>
              <a:rPr lang="en-US" sz="1000" dirty="0" smtClean="0">
                <a:latin typeface="Helvetica" pitchFamily="34" charset="0"/>
              </a:rPr>
              <a:t> Adapter) can be easily swapped out for another (</a:t>
            </a:r>
            <a:r>
              <a:rPr lang="en-US" sz="1000" dirty="0" err="1" smtClean="0">
                <a:latin typeface="Helvetica" pitchFamily="34" charset="0"/>
              </a:rPr>
              <a:t>Fibre</a:t>
            </a:r>
            <a:r>
              <a:rPr lang="en-US" sz="1000" dirty="0" smtClean="0">
                <a:latin typeface="Helvetica" pitchFamily="34" charset="0"/>
              </a:rPr>
              <a:t> Channel Adapter), without having to complicate the matter by having to bring in a 3</a:t>
            </a:r>
            <a:r>
              <a:rPr lang="en-US" sz="1000" baseline="30000" dirty="0" smtClean="0">
                <a:latin typeface="Helvetica" pitchFamily="34" charset="0"/>
              </a:rPr>
              <a:t>rd</a:t>
            </a:r>
            <a:r>
              <a:rPr lang="en-US" sz="1000" dirty="0" smtClean="0">
                <a:latin typeface="Helvetica" pitchFamily="34" charset="0"/>
              </a:rPr>
              <a:t> party vendor to “convert” one type of protocol for another.</a:t>
            </a:r>
          </a:p>
          <a:p>
            <a:endParaRPr lang="en-US" sz="1000" dirty="0" smtClean="0">
              <a:latin typeface="Helvetica"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247775" y="725488"/>
            <a:ext cx="4835525" cy="3627437"/>
          </a:xfrm>
          <a:ln/>
        </p:spPr>
      </p:sp>
      <p:sp>
        <p:nvSpPr>
          <p:cNvPr id="51203" name="Rectangle 3"/>
          <p:cNvSpPr>
            <a:spLocks noGrp="1" noChangeArrowheads="1"/>
          </p:cNvSpPr>
          <p:nvPr>
            <p:ph type="body" idx="1"/>
          </p:nvPr>
        </p:nvSpPr>
        <p:spPr>
          <a:xfrm>
            <a:off x="974691" y="4600576"/>
            <a:ext cx="5375868" cy="4345997"/>
          </a:xfrm>
          <a:noFill/>
          <a:ln/>
        </p:spPr>
        <p:txBody>
          <a:bodyPr/>
          <a:lstStyle/>
          <a:p>
            <a:r>
              <a:rPr lang="en-US" sz="1000" dirty="0" smtClean="0">
                <a:latin typeface="Helvetica" pitchFamily="34" charset="0"/>
              </a:rPr>
              <a:t>Both links can provide high bandwidth throughput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Blue">
    <p:spTree>
      <p:nvGrpSpPr>
        <p:cNvPr id="1" name=""/>
        <p:cNvGrpSpPr/>
        <p:nvPr/>
      </p:nvGrpSpPr>
      <p:grpSpPr>
        <a:xfrm>
          <a:off x="0" y="0"/>
          <a:ext cx="0" cy="0"/>
          <a:chOff x="0" y="0"/>
          <a:chExt cx="0" cy="0"/>
        </a:xfrm>
      </p:grpSpPr>
      <p:sp>
        <p:nvSpPr>
          <p:cNvPr id="7" name="Rectangle 6"/>
          <p:cNvSpPr/>
          <p:nvPr userDrawn="1"/>
        </p:nvSpPr>
        <p:spPr bwMode="white">
          <a:xfrm>
            <a:off x="0" y="-4553"/>
            <a:ext cx="914400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Subtitle 2"/>
          <p:cNvSpPr>
            <a:spLocks noGrp="1"/>
          </p:cNvSpPr>
          <p:nvPr>
            <p:ph type="subTitle" idx="1"/>
          </p:nvPr>
        </p:nvSpPr>
        <p:spPr bwMode="black">
          <a:xfrm>
            <a:off x="365760" y="5065395"/>
            <a:ext cx="6400800" cy="935684"/>
          </a:xfrm>
          <a:prstGeom prst="rect">
            <a:avLst/>
          </a:prstGeom>
        </p:spPr>
        <p:txBody>
          <a:bodyPr anchor="b" anchorCtr="0">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hasCustomPrompt="1"/>
          </p:nvPr>
        </p:nvSpPr>
        <p:spPr bwMode="black">
          <a:xfrm>
            <a:off x="929640" y="2759076"/>
            <a:ext cx="7274560" cy="1317624"/>
          </a:xfrm>
          <a:prstGeom prst="rect">
            <a:avLst/>
          </a:prstGeom>
        </p:spPr>
        <p:txBody>
          <a:bodyPr anchor="ctr"/>
          <a:lstStyle>
            <a:lvl1pPr algn="ctr">
              <a:lnSpc>
                <a:spcPct val="100000"/>
              </a:lnSpc>
              <a:defRPr sz="3600">
                <a:solidFill>
                  <a:schemeClr val="bg1"/>
                </a:solidFill>
                <a:latin typeface="+mn-lt"/>
              </a:defRPr>
            </a:lvl1pPr>
          </a:lstStyle>
          <a:p>
            <a:r>
              <a:rPr lang="en-US" dirty="0" smtClean="0"/>
              <a:t>Click to edit master title style</a:t>
            </a:r>
            <a:endParaRPr lang="en-US" dirty="0"/>
          </a:p>
        </p:txBody>
      </p:sp>
      <p:pic>
        <p:nvPicPr>
          <p:cNvPr id="8" name="Picture 7"/>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
        <p:nvSpPr>
          <p:cNvPr id="10" name="TextBox 9"/>
          <p:cNvSpPr txBox="1"/>
          <p:nvPr userDrawn="1"/>
        </p:nvSpPr>
        <p:spPr bwMode="gray">
          <a:xfrm>
            <a:off x="365760" y="6372987"/>
            <a:ext cx="3541354" cy="307777"/>
          </a:xfrm>
          <a:prstGeom prst="rect">
            <a:avLst/>
          </a:prstGeom>
          <a:noFill/>
        </p:spPr>
        <p:txBody>
          <a:bodyPr wrap="none" rtlCol="0">
            <a:spAutoFit/>
          </a:bodyPr>
          <a:lstStyle/>
          <a:p>
            <a:pPr marL="0" algn="l" defTabSz="914400" rtl="0" eaLnBrk="1" latinLnBrk="0" hangingPunct="1"/>
            <a:r>
              <a:rPr lang="en-US" sz="700" kern="1200" dirty="0" smtClean="0">
                <a:solidFill>
                  <a:srgbClr val="196EA3"/>
                </a:solidFill>
                <a:latin typeface="Futura Bk" pitchFamily="34" charset="0"/>
                <a:ea typeface="+mn-ea"/>
                <a:cs typeface="+mn-cs"/>
              </a:rPr>
              <a:t>© Copyright 2010 Hewlett-Packard Development Company, L.P. </a:t>
            </a:r>
          </a:p>
          <a:p>
            <a:pPr marL="0" algn="l" defTabSz="914400" rtl="0" eaLnBrk="1" latinLnBrk="0" hangingPunct="1"/>
            <a:r>
              <a:rPr lang="en-US" sz="700" kern="1200" dirty="0" smtClean="0">
                <a:solidFill>
                  <a:srgbClr val="196EA3"/>
                </a:solidFill>
                <a:latin typeface="Futura Bk" pitchFamily="34" charset="0"/>
                <a:ea typeface="+mn-ea"/>
                <a:cs typeface="+mn-cs"/>
              </a:rPr>
              <a:t>The information contained herein is subject to change without notice. HP Confidential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Line Title with Subtitle &amp; Bullet Text">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6" name="Text Placeholder 26"/>
          <p:cNvSpPr>
            <a:spLocks noGrp="1"/>
          </p:cNvSpPr>
          <p:nvPr>
            <p:ph type="body" sz="quarter" idx="10"/>
          </p:nvPr>
        </p:nvSpPr>
        <p:spPr>
          <a:xfrm>
            <a:off x="365760" y="1774825"/>
            <a:ext cx="8503920" cy="4352544"/>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
        <p:nvSpPr>
          <p:cNvPr id="7" name="Text Placeholder 12"/>
          <p:cNvSpPr>
            <a:spLocks noGrp="1"/>
          </p:cNvSpPr>
          <p:nvPr>
            <p:ph type="body" sz="quarter" idx="14" hasCustomPrompt="1"/>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Line Title Only">
    <p:spTree>
      <p:nvGrpSpPr>
        <p:cNvPr id="1" name=""/>
        <p:cNvGrpSpPr/>
        <p:nvPr/>
      </p:nvGrpSpPr>
      <p:grpSpPr>
        <a:xfrm>
          <a:off x="0" y="0"/>
          <a:ext cx="0" cy="0"/>
          <a:chOff x="0" y="0"/>
          <a:chExt cx="0" cy="0"/>
        </a:xfrm>
      </p:grpSpPr>
      <p:sp>
        <p:nvSpPr>
          <p:cNvPr id="3"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Tree>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Line Title with Subtitle Only">
    <p:spTree>
      <p:nvGrpSpPr>
        <p:cNvPr id="1" name=""/>
        <p:cNvGrpSpPr/>
        <p:nvPr/>
      </p:nvGrpSpPr>
      <p:grpSpPr>
        <a:xfrm>
          <a:off x="0" y="0"/>
          <a:ext cx="0" cy="0"/>
          <a:chOff x="0" y="0"/>
          <a:chExt cx="0" cy="0"/>
        </a:xfrm>
      </p:grpSpPr>
      <p:sp>
        <p:nvSpPr>
          <p:cNvPr id="4"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5" name="Text Placeholder 12"/>
          <p:cNvSpPr>
            <a:spLocks noGrp="1"/>
          </p:cNvSpPr>
          <p:nvPr>
            <p:ph type="body" sz="quarter" idx="14" hasCustomPrompt="1"/>
          </p:nvPr>
        </p:nvSpPr>
        <p:spPr bwMode="gray">
          <a:xfrm>
            <a:off x="358775" y="1212850"/>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hasCustomPrompt="1"/>
          </p:nvPr>
        </p:nvSpPr>
        <p:spPr bwMode="gray">
          <a:xfrm>
            <a:off x="4739851" y="996696"/>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11" name="Text Placeholder 26"/>
          <p:cNvSpPr>
            <a:spLocks noGrp="1"/>
          </p:cNvSpPr>
          <p:nvPr>
            <p:ph type="body" sz="quarter" idx="10"/>
          </p:nvPr>
        </p:nvSpPr>
        <p:spPr>
          <a:xfrm>
            <a:off x="365760" y="1400176"/>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399544"/>
            <a:ext cx="4114800" cy="4732338"/>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3" name="Text Placeholder 21"/>
          <p:cNvSpPr>
            <a:spLocks noGrp="1"/>
          </p:cNvSpPr>
          <p:nvPr>
            <p:ph type="body" sz="quarter" idx="16" hasCustomPrompt="1"/>
          </p:nvPr>
        </p:nvSpPr>
        <p:spPr bwMode="gray">
          <a:xfrm>
            <a:off x="356616" y="996696"/>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7" name="Title 6"/>
          <p:cNvSpPr>
            <a:spLocks noGrp="1"/>
          </p:cNvSpPr>
          <p:nvPr>
            <p:ph type="title" hasCustomPrompt="1"/>
          </p:nvPr>
        </p:nvSpPr>
        <p:spPr>
          <a:xfrm>
            <a:off x="338328" y="334899"/>
            <a:ext cx="8503920" cy="438912"/>
          </a:xfrm>
        </p:spPr>
        <p:txBody>
          <a:body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hasCustomPrompt="1"/>
          </p:nvPr>
        </p:nvSpPr>
        <p:spPr bwMode="gray">
          <a:xfrm>
            <a:off x="35661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1" name="Text Placeholder 11"/>
          <p:cNvSpPr>
            <a:spLocks noGrp="1"/>
          </p:cNvSpPr>
          <p:nvPr>
            <p:ph type="body" sz="quarter" idx="18" hasCustomPrompt="1"/>
          </p:nvPr>
        </p:nvSpPr>
        <p:spPr bwMode="gray">
          <a:xfrm>
            <a:off x="32289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2" name="Text Placeholder 11"/>
          <p:cNvSpPr>
            <a:spLocks noGrp="1"/>
          </p:cNvSpPr>
          <p:nvPr>
            <p:ph type="body" sz="quarter" idx="19" hasCustomPrompt="1"/>
          </p:nvPr>
        </p:nvSpPr>
        <p:spPr bwMode="gray">
          <a:xfrm>
            <a:off x="6099176" y="99669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16" name="Text Placeholder 26"/>
          <p:cNvSpPr>
            <a:spLocks noGrp="1"/>
          </p:cNvSpPr>
          <p:nvPr>
            <p:ph type="body" sz="quarter" idx="10"/>
          </p:nvPr>
        </p:nvSpPr>
        <p:spPr>
          <a:xfrm>
            <a:off x="37147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399032"/>
            <a:ext cx="2743200" cy="4736592"/>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9" name="Title 8"/>
          <p:cNvSpPr>
            <a:spLocks noGrp="1"/>
          </p:cNvSpPr>
          <p:nvPr>
            <p:ph type="title" hasCustomPrompt="1"/>
          </p:nvPr>
        </p:nvSpPr>
        <p:spPr>
          <a:xfrm>
            <a:off x="338328" y="334899"/>
            <a:ext cx="8503920" cy="438912"/>
          </a:xfrm>
        </p:spPr>
        <p:txBody>
          <a:bodyPr/>
          <a:lstStyle>
            <a:lvl1pPr>
              <a:defRPr sz="2800"/>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Line Title with 2 Text Columns">
    <p:spTree>
      <p:nvGrpSpPr>
        <p:cNvPr id="1" name=""/>
        <p:cNvGrpSpPr/>
        <p:nvPr/>
      </p:nvGrpSpPr>
      <p:grpSpPr>
        <a:xfrm>
          <a:off x="0" y="0"/>
          <a:ext cx="0" cy="0"/>
          <a:chOff x="0" y="0"/>
          <a:chExt cx="0" cy="0"/>
        </a:xfrm>
      </p:grpSpPr>
      <p:sp>
        <p:nvSpPr>
          <p:cNvPr id="10" name="Text Placeholder 21"/>
          <p:cNvSpPr>
            <a:spLocks noGrp="1"/>
          </p:cNvSpPr>
          <p:nvPr>
            <p:ph type="body" sz="quarter" idx="15" hasCustomPrompt="1"/>
          </p:nvPr>
        </p:nvSpPr>
        <p:spPr bwMode="gray">
          <a:xfrm>
            <a:off x="4739851" y="1371981"/>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
        <p:nvSpPr>
          <p:cNvPr id="11" name="Text Placeholder 26"/>
          <p:cNvSpPr>
            <a:spLocks noGrp="1"/>
          </p:cNvSpPr>
          <p:nvPr>
            <p:ph type="body" sz="quarter" idx="10"/>
          </p:nvPr>
        </p:nvSpPr>
        <p:spPr>
          <a:xfrm>
            <a:off x="365760" y="1752601"/>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2" name="Text Placeholder 26"/>
          <p:cNvSpPr>
            <a:spLocks noGrp="1"/>
          </p:cNvSpPr>
          <p:nvPr>
            <p:ph type="body" sz="quarter" idx="11"/>
          </p:nvPr>
        </p:nvSpPr>
        <p:spPr>
          <a:xfrm>
            <a:off x="4755270" y="1751969"/>
            <a:ext cx="4114800" cy="4379912"/>
          </a:xfrm>
          <a:prstGeom prst="rect">
            <a:avLst/>
          </a:prstGeom>
        </p:spPr>
        <p:txBody>
          <a:bodyPr>
            <a:noAutofit/>
          </a:bodyPr>
          <a:lstStyle>
            <a:lvl1pPr>
              <a:lnSpc>
                <a:spcPct val="100000"/>
              </a:lnSpc>
              <a:spcBef>
                <a:spcPts val="600"/>
              </a:spcBef>
              <a:buClr>
                <a:srgbClr val="000000"/>
              </a:buClr>
              <a:defRPr>
                <a:solidFill>
                  <a:srgbClr val="000000"/>
                </a:solidFill>
              </a:defRPr>
            </a:lvl1pPr>
            <a:lvl2pPr marL="400050" indent="-114300">
              <a:lnSpc>
                <a:spcPct val="100000"/>
              </a:lnSpc>
              <a:spcBef>
                <a:spcPts val="400"/>
              </a:spcBef>
              <a:buSzPct val="80000"/>
              <a:buFont typeface="Arial" pitchFamily="34" charset="0"/>
              <a:buChar char="•"/>
              <a:defRPr sz="1600">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5" name="Title 14"/>
          <p:cNvSpPr>
            <a:spLocks noGrp="1"/>
          </p:cNvSpPr>
          <p:nvPr>
            <p:ph type="title" hasCustomPrompt="1"/>
          </p:nvPr>
        </p:nvSpPr>
        <p:spPr>
          <a:xfrm>
            <a:off x="338328" y="338328"/>
            <a:ext cx="8503920" cy="877824"/>
          </a:xfrm>
        </p:spPr>
        <p:txBody>
          <a:bodyPr/>
          <a:lstStyle>
            <a:lvl1pPr>
              <a:defRPr baseline="0"/>
            </a:lvl1pPr>
          </a:lstStyle>
          <a:p>
            <a:r>
              <a:rPr lang="en-US" dirty="0" smtClean="0"/>
              <a:t>DOUBLE-LINE TITLE</a:t>
            </a:r>
            <a:br>
              <a:rPr lang="en-US" dirty="0" smtClean="0"/>
            </a:br>
            <a:r>
              <a:rPr lang="en-US" dirty="0" smtClean="0"/>
              <a:t>FOR long titles</a:t>
            </a:r>
            <a:endParaRPr lang="en-US" dirty="0"/>
          </a:p>
        </p:txBody>
      </p:sp>
      <p:sp>
        <p:nvSpPr>
          <p:cNvPr id="16" name="Text Placeholder 21"/>
          <p:cNvSpPr>
            <a:spLocks noGrp="1"/>
          </p:cNvSpPr>
          <p:nvPr>
            <p:ph type="body" sz="quarter" idx="16" hasCustomPrompt="1"/>
          </p:nvPr>
        </p:nvSpPr>
        <p:spPr bwMode="gray">
          <a:xfrm>
            <a:off x="356616" y="1368171"/>
            <a:ext cx="4114800" cy="365760"/>
          </a:xfrm>
          <a:prstGeom prst="rect">
            <a:avLst/>
          </a:prstGeom>
        </p:spPr>
        <p:txBody>
          <a:bodyPr vert="horz" lIns="91440" tIns="45720" rIns="91440" bIns="45720" rtlCol="0" anchor="t" anchorCtr="0">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2000" kern="1200" cap="all" baseline="0" dirty="0">
                <a:solidFill>
                  <a:schemeClr val="accent1"/>
                </a:solidFill>
                <a:latin typeface="Futura Bk" pitchFamily="34" charset="0"/>
                <a:ea typeface="+mn-ea"/>
                <a:cs typeface="+mn-cs"/>
              </a:defRPr>
            </a:lvl1pPr>
            <a:lvl2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2pPr>
            <a:lvl3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3pPr>
            <a:lvl4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4pPr>
            <a:lvl5pPr>
              <a:defRPr kumimoji="0" lang="en-US" sz="1800" b="0" i="0" u="none" strike="noStrike" kern="1200" cap="none" spc="0" normalizeH="0" baseline="0" noProof="0" dirty="0" smtClean="0">
                <a:ln>
                  <a:noFill/>
                </a:ln>
                <a:solidFill>
                  <a:srgbClr val="05A6FF"/>
                </a:solidFill>
                <a:effectLst/>
                <a:uLnTx/>
                <a:uFillTx/>
                <a:latin typeface="Futura Bk" pitchFamily="34" charset="0"/>
                <a:ea typeface="+mn-ea"/>
                <a:cs typeface="+mn-cs"/>
              </a:defRPr>
            </a:lvl5pPr>
          </a:lstStyle>
          <a:p>
            <a:pPr lvl="0"/>
            <a:r>
              <a:rPr lang="en-US" dirty="0" smtClean="0"/>
              <a:t>heading</a:t>
            </a:r>
            <a:endParaRPr lang="en-US" dirty="0"/>
          </a:p>
        </p:txBody>
      </p:sp>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Line Title with 3 Text Columns">
    <p:spTree>
      <p:nvGrpSpPr>
        <p:cNvPr id="1" name=""/>
        <p:cNvGrpSpPr/>
        <p:nvPr/>
      </p:nvGrpSpPr>
      <p:grpSpPr>
        <a:xfrm>
          <a:off x="0" y="0"/>
          <a:ext cx="0" cy="0"/>
          <a:chOff x="0" y="0"/>
          <a:chExt cx="0" cy="0"/>
        </a:xfrm>
      </p:grpSpPr>
      <p:sp>
        <p:nvSpPr>
          <p:cNvPr id="30" name="Text Placeholder 11"/>
          <p:cNvSpPr>
            <a:spLocks noGrp="1"/>
          </p:cNvSpPr>
          <p:nvPr>
            <p:ph type="body" sz="quarter" idx="17" hasCustomPrompt="1"/>
          </p:nvPr>
        </p:nvSpPr>
        <p:spPr bwMode="gray">
          <a:xfrm>
            <a:off x="35661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1" name="Text Placeholder 11"/>
          <p:cNvSpPr>
            <a:spLocks noGrp="1"/>
          </p:cNvSpPr>
          <p:nvPr>
            <p:ph type="body" sz="quarter" idx="18" hasCustomPrompt="1"/>
          </p:nvPr>
        </p:nvSpPr>
        <p:spPr bwMode="gray">
          <a:xfrm>
            <a:off x="32289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32" name="Text Placeholder 11"/>
          <p:cNvSpPr>
            <a:spLocks noGrp="1"/>
          </p:cNvSpPr>
          <p:nvPr>
            <p:ph type="body" sz="quarter" idx="19" hasCustomPrompt="1"/>
          </p:nvPr>
        </p:nvSpPr>
        <p:spPr bwMode="gray">
          <a:xfrm>
            <a:off x="6099176" y="1368336"/>
            <a:ext cx="2743200" cy="365760"/>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Pct val="100000"/>
              <a:buFontTx/>
              <a:buNone/>
              <a:tabLst/>
              <a:defRPr lang="en-US" sz="1800" kern="1200" cap="all" baseline="0" dirty="0" smtClean="0">
                <a:solidFill>
                  <a:srgbClr val="0098F6"/>
                </a:solidFill>
                <a:latin typeface="Futura Bk" pitchFamily="34" charset="0"/>
                <a:ea typeface="+mn-ea"/>
                <a:cs typeface="+mn-cs"/>
              </a:defRPr>
            </a:lvl1pPr>
            <a:lvl2pPr>
              <a:defRPr sz="2000"/>
            </a:lvl2pPr>
            <a:lvl3pPr>
              <a:defRPr sz="2000"/>
            </a:lvl3pPr>
            <a:lvl4pPr>
              <a:defRPr sz="2000"/>
            </a:lvl4pPr>
            <a:lvl5pPr>
              <a:defRPr sz="2000"/>
            </a:lvl5pPr>
          </a:lstStyle>
          <a:p>
            <a:pPr lvl="0"/>
            <a:r>
              <a:rPr lang="en-US" dirty="0" smtClean="0"/>
              <a:t>Heading</a:t>
            </a:r>
            <a:endParaRPr lang="en-US" dirty="0"/>
          </a:p>
        </p:txBody>
      </p:sp>
      <p:sp>
        <p:nvSpPr>
          <p:cNvPr id="17" name="Title 8"/>
          <p:cNvSpPr>
            <a:spLocks noGrp="1"/>
          </p:cNvSpPr>
          <p:nvPr>
            <p:ph type="title" hasCustomPrompt="1"/>
          </p:nvPr>
        </p:nvSpPr>
        <p:spPr>
          <a:xfrm>
            <a:off x="341313" y="334964"/>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16" name="Text Placeholder 26"/>
          <p:cNvSpPr>
            <a:spLocks noGrp="1"/>
          </p:cNvSpPr>
          <p:nvPr>
            <p:ph type="body" sz="quarter" idx="10"/>
          </p:nvPr>
        </p:nvSpPr>
        <p:spPr>
          <a:xfrm>
            <a:off x="37147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8" name="Text Placeholder 26"/>
          <p:cNvSpPr>
            <a:spLocks noGrp="1"/>
          </p:cNvSpPr>
          <p:nvPr>
            <p:ph type="body" sz="quarter" idx="20"/>
          </p:nvPr>
        </p:nvSpPr>
        <p:spPr>
          <a:xfrm>
            <a:off x="3238501"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
        <p:nvSpPr>
          <p:cNvPr id="19" name="Text Placeholder 26"/>
          <p:cNvSpPr>
            <a:spLocks noGrp="1"/>
          </p:cNvSpPr>
          <p:nvPr>
            <p:ph type="body" sz="quarter" idx="21"/>
          </p:nvPr>
        </p:nvSpPr>
        <p:spPr>
          <a:xfrm>
            <a:off x="6105526" y="1752600"/>
            <a:ext cx="2743200" cy="4379915"/>
          </a:xfrm>
          <a:prstGeom prst="rect">
            <a:avLst/>
          </a:prstGeom>
        </p:spPr>
        <p:txBody>
          <a:bodyPr>
            <a:noAutofit/>
          </a:bodyPr>
          <a:lstStyle>
            <a:lvl1pPr marL="171450" indent="-171450">
              <a:lnSpc>
                <a:spcPct val="100000"/>
              </a:lnSpc>
              <a:spcBef>
                <a:spcPts val="600"/>
              </a:spcBef>
              <a:defRPr sz="1600"/>
            </a:lvl1pPr>
            <a:lvl2pPr marL="342900" indent="-114300">
              <a:lnSpc>
                <a:spcPct val="100000"/>
              </a:lnSpc>
              <a:spcBef>
                <a:spcPts val="400"/>
              </a:spcBef>
              <a:buSzPct val="80000"/>
              <a:buFont typeface="Arial" pitchFamily="34" charset="0"/>
              <a:buChar char="•"/>
              <a:defRPr sz="1400"/>
            </a:lvl2pPr>
            <a:lvl3pPr marL="571500" indent="-168275">
              <a:lnSpc>
                <a:spcPct val="100000"/>
              </a:lnSpc>
              <a:spcBef>
                <a:spcPts val="400"/>
              </a:spcBef>
              <a:buFont typeface="Futura Bk" pitchFamily="34" charset="0"/>
              <a:buChar char="−"/>
              <a:defRPr sz="1200"/>
            </a:lvl3pPr>
            <a:lvl4pPr marL="746125" indent="-114300">
              <a:lnSpc>
                <a:spcPct val="110000"/>
              </a:lnSpc>
              <a:spcBef>
                <a:spcPts val="400"/>
              </a:spcBef>
              <a:buSzPct val="80000"/>
              <a:buFont typeface="Arial" pitchFamily="34" charset="0"/>
              <a:buChar char="•"/>
              <a:defRPr sz="1000"/>
            </a:lvl4pPr>
            <a:lvl5pPr marL="974725" indent="-174625">
              <a:lnSpc>
                <a:spcPct val="110000"/>
              </a:lnSpc>
              <a:spcBef>
                <a:spcPts val="400"/>
              </a:spcBef>
              <a:buFont typeface="Futura Bk" pitchFamily="34" charset="0"/>
              <a:buChar char="−"/>
              <a:defRPr sz="10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Line Title with Numbered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628650" indent="-342900">
              <a:lnSpc>
                <a:spcPct val="100000"/>
              </a:lnSpc>
              <a:spcBef>
                <a:spcPts val="400"/>
              </a:spcBef>
              <a:buSzPct val="100000"/>
              <a:buFont typeface="+mj-lt"/>
              <a:buAutoNum type="arabicPeriod"/>
              <a:defRPr>
                <a:solidFill>
                  <a:srgbClr val="000000"/>
                </a:solidFill>
              </a:defRPr>
            </a:lvl2pPr>
            <a:lvl3pPr marL="971550" indent="-285750">
              <a:lnSpc>
                <a:spcPct val="100000"/>
              </a:lnSpc>
              <a:spcBef>
                <a:spcPts val="400"/>
              </a:spcBef>
              <a:buFont typeface="+mj-lt"/>
              <a:buAutoNum type="alphaLcParenR"/>
              <a:defRPr sz="1400">
                <a:solidFill>
                  <a:srgbClr val="000000"/>
                </a:solidFill>
              </a:defRPr>
            </a:lvl3pPr>
            <a:lvl4pPr marL="1314450" indent="-285750">
              <a:lnSpc>
                <a:spcPct val="100000"/>
              </a:lnSpc>
              <a:spcBef>
                <a:spcPts val="400"/>
              </a:spcBef>
              <a:buSzPct val="100000"/>
              <a:buFont typeface="+mj-lt"/>
              <a:buAutoNum type="arabicParen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Line Title with Code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600"/>
              </a:spcBef>
              <a:buSzPct val="80000"/>
              <a:buFont typeface="Arial" pitchFamily="34" charset="0"/>
              <a:buNone/>
              <a:defRPr>
                <a:solidFill>
                  <a:srgbClr val="000000"/>
                </a:solidFill>
                <a:latin typeface="Courier New" pitchFamily="49" charset="0"/>
                <a:cs typeface="Courier New" pitchFamily="49" charset="0"/>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p:txBody>
      </p:sp>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End Slide (optional)">
    <p:spTree>
      <p:nvGrpSpPr>
        <p:cNvPr id="1" name=""/>
        <p:cNvGrpSpPr/>
        <p:nvPr/>
      </p:nvGrpSpPr>
      <p:grpSpPr>
        <a:xfrm>
          <a:off x="0" y="0"/>
          <a:ext cx="0" cy="0"/>
          <a:chOff x="0" y="0"/>
          <a:chExt cx="0" cy="0"/>
        </a:xfrm>
      </p:grpSpPr>
      <p:sp>
        <p:nvSpPr>
          <p:cNvPr id="8" name="Rectangle 7"/>
          <p:cNvSpPr/>
          <p:nvPr userDrawn="1"/>
        </p:nvSpPr>
        <p:spPr bwMode="white">
          <a:xfrm>
            <a:off x="0" y="-4553"/>
            <a:ext cx="914400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ample Photo">
    <p:spTree>
      <p:nvGrpSpPr>
        <p:cNvPr id="1" name=""/>
        <p:cNvGrpSpPr/>
        <p:nvPr/>
      </p:nvGrpSpPr>
      <p:grpSpPr>
        <a:xfrm>
          <a:off x="0" y="0"/>
          <a:ext cx="0" cy="0"/>
          <a:chOff x="0" y="0"/>
          <a:chExt cx="0" cy="0"/>
        </a:xfrm>
      </p:grpSpPr>
      <p:pic>
        <p:nvPicPr>
          <p:cNvPr id="8" name="Picture 2" descr="3par_bg_cover"/>
          <p:cNvPicPr>
            <a:picLocks noChangeAspect="1" noChangeArrowheads="1"/>
          </p:cNvPicPr>
          <p:nvPr userDrawn="1"/>
        </p:nvPicPr>
        <p:blipFill>
          <a:blip r:embed="rId2" cstate="print"/>
          <a:srcRect/>
          <a:stretch>
            <a:fillRect/>
          </a:stretch>
        </p:blipFill>
        <p:spPr bwMode="auto">
          <a:xfrm>
            <a:off x="940527" y="0"/>
            <a:ext cx="9159875" cy="6923088"/>
          </a:xfrm>
          <a:prstGeom prst="rect">
            <a:avLst/>
          </a:prstGeom>
          <a:noFill/>
          <a:ln w="9525">
            <a:noFill/>
            <a:miter lim="800000"/>
            <a:headEnd/>
            <a:tailEnd/>
          </a:ln>
        </p:spPr>
      </p:pic>
      <p:sp>
        <p:nvSpPr>
          <p:cNvPr id="11"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lt1"/>
              </a:solidFill>
            </a:endParaRPr>
          </a:p>
        </p:txBody>
      </p:sp>
      <p:sp>
        <p:nvSpPr>
          <p:cNvPr id="10" name="TextBox 9"/>
          <p:cNvSpPr txBox="1"/>
          <p:nvPr userDrawn="1"/>
        </p:nvSpPr>
        <p:spPr bwMode="gray">
          <a:xfrm>
            <a:off x="365760" y="6369558"/>
            <a:ext cx="3387466" cy="307777"/>
          </a:xfrm>
          <a:prstGeom prst="rect">
            <a:avLst/>
          </a:prstGeom>
          <a:noFill/>
        </p:spPr>
        <p:txBody>
          <a:bodyPr wrap="none" rtlCol="0">
            <a:spAutoFit/>
          </a:bodyPr>
          <a:lstStyle/>
          <a:p>
            <a:pPr marL="0" algn="l" defTabSz="914400" rtl="0" eaLnBrk="1" latinLnBrk="0" hangingPunct="1"/>
            <a:r>
              <a:rPr lang="en-US" sz="700" kern="1200" dirty="0" smtClean="0">
                <a:solidFill>
                  <a:schemeClr val="tx1">
                    <a:lumMod val="50000"/>
                    <a:lumOff val="50000"/>
                  </a:schemeClr>
                </a:solidFill>
                <a:latin typeface="Futura Bk" pitchFamily="34" charset="0"/>
                <a:ea typeface="+mn-ea"/>
                <a:cs typeface="+mn-cs"/>
              </a:rPr>
              <a:t>© Copyright 2010 Hewlett-Packard Development Company, L.P. </a:t>
            </a:r>
          </a:p>
          <a:p>
            <a:pPr marL="0" algn="l" defTabSz="914400" rtl="0" eaLnBrk="1" latinLnBrk="0" hangingPunct="1"/>
            <a:r>
              <a:rPr lang="en-US" sz="700" kern="1200" dirty="0" smtClean="0">
                <a:solidFill>
                  <a:schemeClr val="tx1">
                    <a:lumMod val="50000"/>
                    <a:lumOff val="50000"/>
                  </a:schemeClr>
                </a:solidFill>
                <a:latin typeface="Futura Bk" pitchFamily="34" charset="0"/>
                <a:ea typeface="+mn-ea"/>
                <a:cs typeface="+mn-cs"/>
              </a:rPr>
              <a:t>The information contained herein is subject to change without notice. HP Restricted</a:t>
            </a:r>
          </a:p>
        </p:txBody>
      </p:sp>
      <p:pic>
        <p:nvPicPr>
          <p:cNvPr id="12" name="Picture 8"/>
          <p:cNvPicPr>
            <a:picLocks noChangeAspect="1" noChangeArrowheads="1"/>
          </p:cNvPicPr>
          <p:nvPr userDrawn="1"/>
        </p:nvPicPr>
        <p:blipFill>
          <a:blip r:embed="rId3" cstate="print"/>
          <a:srcRect r="7471" b="6709"/>
          <a:stretch>
            <a:fillRect/>
          </a:stretch>
        </p:blipFill>
        <p:spPr bwMode="ltGray">
          <a:xfrm>
            <a:off x="7993857" y="1938148"/>
            <a:ext cx="1150143" cy="4919852"/>
          </a:xfrm>
          <a:prstGeom prst="rect">
            <a:avLst/>
          </a:prstGeom>
          <a:noFill/>
          <a:ln w="9525">
            <a:noFill/>
            <a:miter lim="800000"/>
            <a:headEnd/>
            <a:tailEnd/>
          </a:ln>
          <a:effectLst/>
        </p:spPr>
      </p:pic>
      <p:sp>
        <p:nvSpPr>
          <p:cNvPr id="20" name="Subtitle 2"/>
          <p:cNvSpPr>
            <a:spLocks noGrp="1"/>
          </p:cNvSpPr>
          <p:nvPr>
            <p:ph type="subTitle" idx="1"/>
          </p:nvPr>
        </p:nvSpPr>
        <p:spPr bwMode="black">
          <a:xfrm>
            <a:off x="365760" y="5065395"/>
            <a:ext cx="3682365" cy="935684"/>
          </a:xfrm>
          <a:prstGeom prst="rect">
            <a:avLst/>
          </a:prstGeom>
        </p:spPr>
        <p:txBody>
          <a:bodyPr anchor="b" anchorCtr="0">
            <a:noAutofit/>
          </a:bodyPr>
          <a:lstStyle>
            <a:lvl1pPr marL="0" marR="0" indent="0" algn="l" defTabSz="914400" rtl="0" eaLnBrk="1" fontAlgn="auto" latinLnBrk="0" hangingPunct="1">
              <a:lnSpc>
                <a:spcPct val="120000"/>
              </a:lnSpc>
              <a:spcBef>
                <a:spcPts val="0"/>
              </a:spcBef>
              <a:spcAft>
                <a:spcPts val="0"/>
              </a:spcAft>
              <a:buClrTx/>
              <a:buSzPct val="100000"/>
              <a:buFontTx/>
              <a:buNone/>
              <a:tabLst/>
              <a:defRPr sz="14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9" name="Title 10"/>
          <p:cNvSpPr>
            <a:spLocks noGrp="1"/>
          </p:cNvSpPr>
          <p:nvPr>
            <p:ph type="title" hasCustomPrompt="1"/>
          </p:nvPr>
        </p:nvSpPr>
        <p:spPr bwMode="black">
          <a:xfrm>
            <a:off x="272414" y="292101"/>
            <a:ext cx="4233672" cy="3451224"/>
          </a:xfrm>
          <a:prstGeom prst="rect">
            <a:avLst/>
          </a:prstGeom>
        </p:spPr>
        <p:txBody>
          <a:bodyPr anchor="t" anchorCtr="0"/>
          <a:lstStyle>
            <a:lvl1pPr algn="l">
              <a:lnSpc>
                <a:spcPct val="100000"/>
              </a:lnSpc>
              <a:defRPr sz="3200">
                <a:solidFill>
                  <a:schemeClr val="bg1"/>
                </a:solidFill>
                <a:latin typeface="+mn-lt"/>
              </a:defRPr>
            </a:lvl1pPr>
          </a:lstStyle>
          <a:p>
            <a:r>
              <a:rPr lang="en-US" dirty="0"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488" y="422275"/>
            <a:ext cx="8958262" cy="7159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2900" y="1266825"/>
            <a:ext cx="4152900" cy="5243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6825"/>
            <a:ext cx="4152900" cy="5243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119063" y="6630988"/>
            <a:ext cx="8720137" cy="176212"/>
          </a:xfrm>
          <a:prstGeom prst="rect">
            <a:avLst/>
          </a:prstGeom>
          <a:ln/>
        </p:spPr>
        <p:txBody>
          <a:bodyPr/>
          <a:lstStyle>
            <a:lvl1pPr>
              <a:defRPr/>
            </a:lvl1pPr>
          </a:lstStyle>
          <a:p>
            <a:r>
              <a:rPr lang="en-US"/>
              <a:t>3PAR Company Confidential   </a:t>
            </a:r>
          </a:p>
          <a:p>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119063" y="6630988"/>
            <a:ext cx="8720137" cy="176212"/>
          </a:xfrm>
          <a:prstGeom prst="rect">
            <a:avLst/>
          </a:prstGeom>
          <a:ln/>
        </p:spPr>
        <p:txBody>
          <a:bodyPr/>
          <a:lstStyle>
            <a:lvl1pPr>
              <a:defRPr/>
            </a:lvl1pPr>
          </a:lstStyle>
          <a:p>
            <a:r>
              <a:rPr lang="en-US"/>
              <a:t>3PAR Company Confidential   </a:t>
            </a:r>
          </a:p>
          <a:p>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119063" y="6630988"/>
            <a:ext cx="8720137" cy="176212"/>
          </a:xfrm>
          <a:prstGeom prst="rect">
            <a:avLst/>
          </a:prstGeom>
          <a:ln/>
        </p:spPr>
        <p:txBody>
          <a:bodyPr/>
          <a:lstStyle>
            <a:lvl1pPr>
              <a:defRPr/>
            </a:lvl1pPr>
          </a:lstStyle>
          <a:p>
            <a:r>
              <a:rPr lang="en-US"/>
              <a:t>3PAR Company Confidential   </a:t>
            </a:r>
          </a:p>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ransition Slide Blue">
    <p:spTree>
      <p:nvGrpSpPr>
        <p:cNvPr id="1" name=""/>
        <p:cNvGrpSpPr/>
        <p:nvPr/>
      </p:nvGrpSpPr>
      <p:grpSpPr>
        <a:xfrm>
          <a:off x="0" y="0"/>
          <a:ext cx="0" cy="0"/>
          <a:chOff x="0" y="0"/>
          <a:chExt cx="0" cy="0"/>
        </a:xfrm>
      </p:grpSpPr>
      <p:sp>
        <p:nvSpPr>
          <p:cNvPr id="11" name="Rectangle 10"/>
          <p:cNvSpPr/>
          <p:nvPr userDrawn="1"/>
        </p:nvSpPr>
        <p:spPr bwMode="white">
          <a:xfrm>
            <a:off x="3840480" y="-4554"/>
            <a:ext cx="5303520" cy="6862554"/>
          </a:xfrm>
          <a:prstGeom prst="rect">
            <a:avLst/>
          </a:prstGeom>
          <a:gradFill flip="none" rotWithShape="1">
            <a:gsLst>
              <a:gs pos="10000">
                <a:srgbClr val="00B3DE"/>
              </a:gs>
              <a:gs pos="42000">
                <a:srgbClr val="0053FA"/>
              </a:gs>
              <a:gs pos="96000">
                <a:srgbClr val="121B2C"/>
              </a:gs>
            </a:gsLst>
            <a:lin ang="64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25" name="TextBox 24"/>
          <p:cNvSpPr txBox="1"/>
          <p:nvPr userDrawn="1"/>
        </p:nvSpPr>
        <p:spPr bwMode="gray">
          <a:xfrm>
            <a:off x="616095" y="6465910"/>
            <a:ext cx="1370888"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Confidential | 26 Oct 2010</a:t>
            </a:r>
          </a:p>
        </p:txBody>
      </p:sp>
      <p:sp>
        <p:nvSpPr>
          <p:cNvPr id="26" name="TextBox 25"/>
          <p:cNvSpPr txBox="1"/>
          <p:nvPr userDrawn="1"/>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19"/>
          <p:cNvSpPr>
            <a:spLocks noGrp="1"/>
          </p:cNvSpPr>
          <p:nvPr>
            <p:ph type="title" hasCustomPrompt="1"/>
          </p:nvPr>
        </p:nvSpPr>
        <p:spPr bwMode="black">
          <a:xfrm>
            <a:off x="338328" y="338328"/>
            <a:ext cx="4233672" cy="3087497"/>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TRANSITION title </a:t>
            </a:r>
            <a:br>
              <a:rPr lang="en-US" dirty="0" smtClean="0"/>
            </a:br>
            <a:r>
              <a:rPr lang="en-US" dirty="0" smtClean="0"/>
              <a:t>PLACEHOLDER</a:t>
            </a:r>
            <a:endParaRPr lang="en-US" dirty="0"/>
          </a:p>
        </p:txBody>
      </p:sp>
      <p:sp>
        <p:nvSpPr>
          <p:cNvPr id="10" name="Text Placeholder 12"/>
          <p:cNvSpPr>
            <a:spLocks noGrp="1"/>
          </p:cNvSpPr>
          <p:nvPr>
            <p:ph type="body" sz="quarter" idx="14" hasCustomPrompt="1"/>
          </p:nvPr>
        </p:nvSpPr>
        <p:spPr>
          <a:xfrm>
            <a:off x="356616" y="5623900"/>
            <a:ext cx="3398012" cy="402336"/>
          </a:xfrm>
          <a:prstGeom prst="rect">
            <a:avLst/>
          </a:prstGeom>
        </p:spPr>
        <p:txBody>
          <a:bodyPr anchor="b" anchorCtr="0">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pic>
        <p:nvPicPr>
          <p:cNvPr id="12" name="Picture 8"/>
          <p:cNvPicPr>
            <a:picLocks noChangeAspect="1" noChangeArrowheads="1"/>
          </p:cNvPicPr>
          <p:nvPr userDrawn="1"/>
        </p:nvPicPr>
        <p:blipFill>
          <a:blip r:embed="rId2"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ransition Slide Sample Photo">
    <p:spTree>
      <p:nvGrpSpPr>
        <p:cNvPr id="1" name=""/>
        <p:cNvGrpSpPr/>
        <p:nvPr/>
      </p:nvGrpSpPr>
      <p:grpSpPr>
        <a:xfrm>
          <a:off x="0" y="0"/>
          <a:ext cx="0" cy="0"/>
          <a:chOff x="0" y="0"/>
          <a:chExt cx="0" cy="0"/>
        </a:xfrm>
      </p:grpSpPr>
      <p:pic>
        <p:nvPicPr>
          <p:cNvPr id="13" name="Picture 12" descr="G11073021102009_JPG_P.jpg"/>
          <p:cNvPicPr>
            <a:picLocks noChangeAspect="1"/>
          </p:cNvPicPr>
          <p:nvPr userDrawn="1"/>
        </p:nvPicPr>
        <p:blipFill>
          <a:blip r:embed="rId2" cstate="print"/>
          <a:srcRect/>
          <a:stretch>
            <a:fillRect/>
          </a:stretch>
        </p:blipFill>
        <p:spPr bwMode="hidden">
          <a:xfrm>
            <a:off x="3867150" y="0"/>
            <a:ext cx="5276850" cy="6858000"/>
          </a:xfrm>
          <a:prstGeom prst="rect">
            <a:avLst/>
          </a:prstGeom>
        </p:spPr>
      </p:pic>
      <p:sp>
        <p:nvSpPr>
          <p:cNvPr id="14" name="Freeform 6"/>
          <p:cNvSpPr>
            <a:spLocks/>
          </p:cNvSpPr>
          <p:nvPr userDrawn="1"/>
        </p:nvSpPr>
        <p:spPr bwMode="white">
          <a:xfrm>
            <a:off x="-9016" y="256"/>
            <a:ext cx="5495416" cy="6857744"/>
          </a:xfrm>
          <a:custGeom>
            <a:avLst/>
            <a:gdLst>
              <a:gd name="connsiteX0" fmla="*/ 0 w 10000"/>
              <a:gd name="connsiteY0" fmla="*/ 0 h 10000"/>
              <a:gd name="connsiteX1" fmla="*/ 0 w 10000"/>
              <a:gd name="connsiteY1" fmla="*/ 10000 h 10000"/>
              <a:gd name="connsiteX2" fmla="*/ 6999 w 10000"/>
              <a:gd name="connsiteY2" fmla="*/ 9988 h 10000"/>
              <a:gd name="connsiteX3" fmla="*/ 10000 w 10000"/>
              <a:gd name="connsiteY3" fmla="*/ 0 h 10000"/>
              <a:gd name="connsiteX4" fmla="*/ 0 w 10000"/>
              <a:gd name="connsiteY4" fmla="*/ 0 h 10000"/>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1665 h 11665"/>
              <a:gd name="connsiteX1" fmla="*/ 1712 w 11985"/>
              <a:gd name="connsiteY1" fmla="*/ 11665 h 11665"/>
              <a:gd name="connsiteX2" fmla="*/ 8711 w 11985"/>
              <a:gd name="connsiteY2" fmla="*/ 11653 h 11665"/>
              <a:gd name="connsiteX3" fmla="*/ 11985 w 11985"/>
              <a:gd name="connsiteY3" fmla="*/ 1672 h 11665"/>
              <a:gd name="connsiteX4" fmla="*/ 1712 w 11985"/>
              <a:gd name="connsiteY4" fmla="*/ 1665 h 11665"/>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712 w 11985"/>
              <a:gd name="connsiteY0" fmla="*/ 0 h 10000"/>
              <a:gd name="connsiteX1" fmla="*/ 1712 w 11985"/>
              <a:gd name="connsiteY1" fmla="*/ 10000 h 10000"/>
              <a:gd name="connsiteX2" fmla="*/ 8711 w 11985"/>
              <a:gd name="connsiteY2" fmla="*/ 9988 h 10000"/>
              <a:gd name="connsiteX3" fmla="*/ 11985 w 11985"/>
              <a:gd name="connsiteY3" fmla="*/ 7 h 10000"/>
              <a:gd name="connsiteX4" fmla="*/ 1712 w 11985"/>
              <a:gd name="connsiteY4" fmla="*/ 0 h 10000"/>
              <a:gd name="connsiteX0" fmla="*/ 19 w 10292"/>
              <a:gd name="connsiteY0" fmla="*/ 2025 h 12025"/>
              <a:gd name="connsiteX1" fmla="*/ 19 w 10292"/>
              <a:gd name="connsiteY1" fmla="*/ 12025 h 12025"/>
              <a:gd name="connsiteX2" fmla="*/ 7018 w 10292"/>
              <a:gd name="connsiteY2" fmla="*/ 12013 h 12025"/>
              <a:gd name="connsiteX3" fmla="*/ 10292 w 10292"/>
              <a:gd name="connsiteY3" fmla="*/ 2032 h 12025"/>
              <a:gd name="connsiteX4" fmla="*/ 19 w 10292"/>
              <a:gd name="connsiteY4" fmla="*/ 2025 h 12025"/>
              <a:gd name="connsiteX0" fmla="*/ 19 w 10292"/>
              <a:gd name="connsiteY0" fmla="*/ 0 h 10000"/>
              <a:gd name="connsiteX1" fmla="*/ 19 w 10292"/>
              <a:gd name="connsiteY1" fmla="*/ 10000 h 10000"/>
              <a:gd name="connsiteX2" fmla="*/ 7018 w 10292"/>
              <a:gd name="connsiteY2" fmla="*/ 9988 h 10000"/>
              <a:gd name="connsiteX3" fmla="*/ 10292 w 10292"/>
              <a:gd name="connsiteY3" fmla="*/ 7 h 10000"/>
              <a:gd name="connsiteX4" fmla="*/ 19 w 10292"/>
              <a:gd name="connsiteY4" fmla="*/ 0 h 10000"/>
              <a:gd name="connsiteX0" fmla="*/ 19 w 10234"/>
              <a:gd name="connsiteY0" fmla="*/ 0 h 10000"/>
              <a:gd name="connsiteX1" fmla="*/ 19 w 10234"/>
              <a:gd name="connsiteY1" fmla="*/ 10000 h 10000"/>
              <a:gd name="connsiteX2" fmla="*/ 7018 w 10234"/>
              <a:gd name="connsiteY2" fmla="*/ 9988 h 10000"/>
              <a:gd name="connsiteX3" fmla="*/ 10234 w 10234"/>
              <a:gd name="connsiteY3" fmla="*/ 7 h 10000"/>
              <a:gd name="connsiteX4" fmla="*/ 19 w 10234"/>
              <a:gd name="connsiteY4" fmla="*/ 0 h 10000"/>
              <a:gd name="connsiteX0" fmla="*/ 19 w 10978"/>
              <a:gd name="connsiteY0" fmla="*/ 0 h 9993"/>
              <a:gd name="connsiteX1" fmla="*/ 763 w 10978"/>
              <a:gd name="connsiteY1" fmla="*/ 9993 h 9993"/>
              <a:gd name="connsiteX2" fmla="*/ 7762 w 10978"/>
              <a:gd name="connsiteY2" fmla="*/ 9981 h 9993"/>
              <a:gd name="connsiteX3" fmla="*/ 10978 w 10978"/>
              <a:gd name="connsiteY3" fmla="*/ 0 h 9993"/>
              <a:gd name="connsiteX4" fmla="*/ 19 w 10978"/>
              <a:gd name="connsiteY4" fmla="*/ 0 h 9993"/>
              <a:gd name="connsiteX0" fmla="*/ 17 w 10000"/>
              <a:gd name="connsiteY0" fmla="*/ 0 h 9988"/>
              <a:gd name="connsiteX1" fmla="*/ 17 w 10000"/>
              <a:gd name="connsiteY1" fmla="*/ 9988 h 9988"/>
              <a:gd name="connsiteX2" fmla="*/ 7071 w 10000"/>
              <a:gd name="connsiteY2" fmla="*/ 9988 h 9988"/>
              <a:gd name="connsiteX3" fmla="*/ 10000 w 10000"/>
              <a:gd name="connsiteY3" fmla="*/ 0 h 9988"/>
              <a:gd name="connsiteX4" fmla="*/ 17 w 10000"/>
              <a:gd name="connsiteY4" fmla="*/ 0 h 9988"/>
              <a:gd name="connsiteX0" fmla="*/ 17 w 10110"/>
              <a:gd name="connsiteY0" fmla="*/ 0 h 10000"/>
              <a:gd name="connsiteX1" fmla="*/ 127 w 10110"/>
              <a:gd name="connsiteY1" fmla="*/ 10000 h 10000"/>
              <a:gd name="connsiteX2" fmla="*/ 7181 w 10110"/>
              <a:gd name="connsiteY2" fmla="*/ 10000 h 10000"/>
              <a:gd name="connsiteX3" fmla="*/ 10110 w 10110"/>
              <a:gd name="connsiteY3" fmla="*/ 0 h 10000"/>
              <a:gd name="connsiteX4" fmla="*/ 17 w 10110"/>
              <a:gd name="connsiteY4" fmla="*/ 0 h 10000"/>
              <a:gd name="connsiteX0" fmla="*/ 17 w 10110"/>
              <a:gd name="connsiteY0" fmla="*/ 0 h 10000"/>
              <a:gd name="connsiteX1" fmla="*/ 17 w 10110"/>
              <a:gd name="connsiteY1" fmla="*/ 10000 h 10000"/>
              <a:gd name="connsiteX2" fmla="*/ 7181 w 10110"/>
              <a:gd name="connsiteY2" fmla="*/ 10000 h 10000"/>
              <a:gd name="connsiteX3" fmla="*/ 10110 w 10110"/>
              <a:gd name="connsiteY3" fmla="*/ 0 h 10000"/>
              <a:gd name="connsiteX4" fmla="*/ 17 w 1011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0" h="10000">
                <a:moveTo>
                  <a:pt x="17" y="0"/>
                </a:moveTo>
                <a:cubicBezTo>
                  <a:pt x="0" y="2028"/>
                  <a:pt x="17" y="6661"/>
                  <a:pt x="17" y="10000"/>
                </a:cubicBezTo>
                <a:lnTo>
                  <a:pt x="7181" y="10000"/>
                </a:lnTo>
                <a:lnTo>
                  <a:pt x="10110" y="0"/>
                </a:lnTo>
                <a:lnTo>
                  <a:pt x="17" y="0"/>
                </a:lnTo>
                <a:close/>
              </a:path>
            </a:pathLst>
          </a:custGeom>
          <a:gradFill flip="none" rotWithShape="1">
            <a:gsLst>
              <a:gs pos="13000">
                <a:srgbClr val="252627"/>
              </a:gs>
              <a:gs pos="100000">
                <a:srgbClr val="131313"/>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25" name="TextBox 24"/>
          <p:cNvSpPr txBox="1"/>
          <p:nvPr userDrawn="1"/>
        </p:nvSpPr>
        <p:spPr bwMode="gray">
          <a:xfrm>
            <a:off x="616095" y="6465910"/>
            <a:ext cx="1354858"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Restricted | Date or Rev. #</a:t>
            </a:r>
          </a:p>
        </p:txBody>
      </p:sp>
      <p:sp>
        <p:nvSpPr>
          <p:cNvPr id="26" name="TextBox 25"/>
          <p:cNvSpPr txBox="1"/>
          <p:nvPr userDrawn="1"/>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19"/>
          <p:cNvSpPr>
            <a:spLocks noGrp="1"/>
          </p:cNvSpPr>
          <p:nvPr>
            <p:ph type="title" hasCustomPrompt="1"/>
          </p:nvPr>
        </p:nvSpPr>
        <p:spPr bwMode="black">
          <a:xfrm>
            <a:off x="338328" y="338328"/>
            <a:ext cx="4233672" cy="3087497"/>
          </a:xfrm>
          <a:prstGeom prst="rect">
            <a:avLst/>
          </a:prstGeom>
        </p:spPr>
        <p:txBody>
          <a:bodyPr vert="horz" lIns="91440" tIns="45720" rIns="91440" bIns="45720" rtlCol="0" anchor="t" anchorCtr="0">
            <a:noAutofit/>
          </a:bodyPr>
          <a:lstStyle>
            <a:lvl1pPr algn="l" defTabSz="914400" rtl="0" eaLnBrk="1" latinLnBrk="0" hangingPunct="1">
              <a:lnSpc>
                <a:spcPct val="100000"/>
              </a:lnSpc>
              <a:spcBef>
                <a:spcPct val="0"/>
              </a:spcBef>
              <a:buNone/>
              <a:defRPr lang="en-US" sz="2800" kern="1200" baseline="0" dirty="0">
                <a:solidFill>
                  <a:schemeClr val="bg1"/>
                </a:solidFill>
                <a:latin typeface="+mn-lt"/>
                <a:ea typeface="+mj-ea"/>
                <a:cs typeface="+mj-cs"/>
              </a:defRPr>
            </a:lvl1pPr>
          </a:lstStyle>
          <a:p>
            <a:r>
              <a:rPr lang="en-US" dirty="0" smtClean="0"/>
              <a:t>TRANSITION title </a:t>
            </a:r>
            <a:br>
              <a:rPr lang="en-US" dirty="0" smtClean="0"/>
            </a:br>
            <a:r>
              <a:rPr lang="en-US" dirty="0" smtClean="0"/>
              <a:t>PLACEHOLDER</a:t>
            </a:r>
            <a:endParaRPr lang="en-US" dirty="0"/>
          </a:p>
        </p:txBody>
      </p:sp>
      <p:sp>
        <p:nvSpPr>
          <p:cNvPr id="10" name="Text Placeholder 12"/>
          <p:cNvSpPr>
            <a:spLocks noGrp="1"/>
          </p:cNvSpPr>
          <p:nvPr>
            <p:ph type="body" sz="quarter" idx="14" hasCustomPrompt="1"/>
          </p:nvPr>
        </p:nvSpPr>
        <p:spPr>
          <a:xfrm>
            <a:off x="356616" y="5623900"/>
            <a:ext cx="3398012" cy="402336"/>
          </a:xfrm>
          <a:prstGeom prst="rect">
            <a:avLst/>
          </a:prstGeom>
        </p:spPr>
        <p:txBody>
          <a:bodyPr anchor="b" anchorCtr="0">
            <a:noAutofit/>
          </a:bodyPr>
          <a:lstStyle>
            <a:lvl1pPr marL="0" indent="0">
              <a:lnSpc>
                <a:spcPct val="100000"/>
              </a:lnSpc>
              <a:spcBef>
                <a:spcPts val="0"/>
              </a:spcBef>
              <a:buNone/>
              <a:defRPr lang="en-US" sz="1800" kern="1200" baseline="0" dirty="0" smtClean="0">
                <a:solidFill>
                  <a:srgbClr val="FFFFFF"/>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pic>
        <p:nvPicPr>
          <p:cNvPr id="12" name="Picture 8"/>
          <p:cNvPicPr>
            <a:picLocks noChangeAspect="1" noChangeArrowheads="1"/>
          </p:cNvPicPr>
          <p:nvPr userDrawn="1"/>
        </p:nvPicPr>
        <p:blipFill>
          <a:blip r:embed="rId3" cstate="print"/>
          <a:srcRect r="7471" b="6709"/>
          <a:stretch>
            <a:fillRect/>
          </a:stretch>
        </p:blipFill>
        <p:spPr bwMode="ltGray">
          <a:xfrm>
            <a:off x="7993857" y="1938148"/>
            <a:ext cx="1150143" cy="491985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Line Title with Bullet Tex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SINGLE-LINE TITLE</a:t>
            </a:r>
            <a:endParaRPr lang="en-US" dirty="0"/>
          </a:p>
        </p:txBody>
      </p:sp>
      <p:sp>
        <p:nvSpPr>
          <p:cNvPr id="27" name="Text Placeholder 26"/>
          <p:cNvSpPr>
            <a:spLocks noGrp="1"/>
          </p:cNvSpPr>
          <p:nvPr>
            <p:ph type="body" sz="quarter" idx="10"/>
          </p:nvPr>
        </p:nvSpPr>
        <p:spPr>
          <a:xfrm>
            <a:off x="365760" y="1000123"/>
            <a:ext cx="8503920" cy="512064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SzPct val="80000"/>
              <a:buFont typeface="Arial" pitchFamily="34" charset="0"/>
              <a:buChar char="•"/>
              <a:defRPr>
                <a:solidFill>
                  <a:srgbClr val="000000"/>
                </a:solidFill>
              </a:defRPr>
            </a:lvl2pPr>
            <a:lvl3pPr marL="628650" indent="-171450">
              <a:lnSpc>
                <a:spcPct val="100000"/>
              </a:lnSpc>
              <a:spcBef>
                <a:spcPts val="400"/>
              </a:spcBef>
              <a:buFont typeface="Futura Bk" pitchFamily="34" charset="0"/>
              <a:buChar char="−"/>
              <a:defRPr sz="1400">
                <a:solidFill>
                  <a:srgbClr val="000000"/>
                </a:solidFill>
              </a:defRPr>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Line Title with Subtitle &amp; Bullet Text">
    <p:spTree>
      <p:nvGrpSpPr>
        <p:cNvPr id="1" name=""/>
        <p:cNvGrpSpPr/>
        <p:nvPr/>
      </p:nvGrpSpPr>
      <p:grpSpPr>
        <a:xfrm>
          <a:off x="0" y="0"/>
          <a:ext cx="0" cy="0"/>
          <a:chOff x="0" y="0"/>
          <a:chExt cx="0" cy="0"/>
        </a:xfrm>
      </p:grpSpPr>
      <p:sp>
        <p:nvSpPr>
          <p:cNvPr id="13" name="Text Placeholder 12"/>
          <p:cNvSpPr>
            <a:spLocks noGrp="1"/>
          </p:cNvSpPr>
          <p:nvPr>
            <p:ph type="body" sz="quarter" idx="14" hasCustomPrompt="1"/>
          </p:nvPr>
        </p:nvSpPr>
        <p:spPr bwMode="gray">
          <a:xfrm>
            <a:off x="356616"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
        <p:nvSpPr>
          <p:cNvPr id="15"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
        <p:nvSpPr>
          <p:cNvPr id="14" name="Text Placeholder 26"/>
          <p:cNvSpPr>
            <a:spLocks noGrp="1"/>
          </p:cNvSpPr>
          <p:nvPr>
            <p:ph type="body" sz="quarter" idx="10"/>
          </p:nvPr>
        </p:nvSpPr>
        <p:spPr>
          <a:xfrm>
            <a:off x="365760" y="1368171"/>
            <a:ext cx="8503920" cy="4754880"/>
          </a:xfrm>
          <a:prstGeom prst="rect">
            <a:avLst/>
          </a:prstGeom>
        </p:spPr>
        <p:txBody>
          <a:bodyPr>
            <a:noAutofit/>
          </a:bodyPr>
          <a:lstStyle>
            <a:lvl1pPr>
              <a:lnSpc>
                <a:spcPct val="100000"/>
              </a:lnSpc>
              <a:spcBef>
                <a:spcPts val="600"/>
              </a:spcBef>
              <a:buClrTx/>
              <a:defRPr>
                <a:solidFill>
                  <a:srgbClr val="000000"/>
                </a:solidFill>
              </a:defRPr>
            </a:lvl1pPr>
            <a:lvl2pPr marL="400050" indent="-114300">
              <a:lnSpc>
                <a:spcPct val="100000"/>
              </a:lnSpc>
              <a:spcBef>
                <a:spcPts val="400"/>
              </a:spcBef>
              <a:buClr>
                <a:srgbClr val="000000"/>
              </a:buClr>
              <a:buSzPct val="80000"/>
              <a:buFont typeface="Arial" pitchFamily="34" charset="0"/>
              <a:buChar char="•"/>
              <a:defRPr>
                <a:solidFill>
                  <a:srgbClr val="000000"/>
                </a:solidFill>
              </a:defRPr>
            </a:lvl2pPr>
            <a:lvl3pPr marL="628650" indent="-171450">
              <a:lnSpc>
                <a:spcPct val="100000"/>
              </a:lnSpc>
              <a:spcBef>
                <a:spcPts val="400"/>
              </a:spcBef>
              <a:buClr>
                <a:srgbClr val="000000"/>
              </a:buClr>
              <a:buFont typeface="Futura Bk" pitchFamily="34" charset="0"/>
              <a:buChar char="−"/>
              <a:defRPr sz="1400">
                <a:solidFill>
                  <a:srgbClr val="000000"/>
                </a:solidFill>
              </a:defRPr>
            </a:lvl3pPr>
            <a:lvl4pPr marL="800100" indent="-114300">
              <a:lnSpc>
                <a:spcPct val="100000"/>
              </a:lnSpc>
              <a:spcBef>
                <a:spcPts val="400"/>
              </a:spcBef>
              <a:buClr>
                <a:srgbClr val="000000"/>
              </a:buClr>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143000" indent="-114300">
              <a:lnSpc>
                <a:spcPct val="110000"/>
              </a:lnSpc>
              <a:spcBef>
                <a:spcPts val="400"/>
              </a:spcBef>
              <a:buClr>
                <a:srgbClr val="000000"/>
              </a:buClr>
              <a:buFont typeface="Futura Bk" pitchFamily="34" charset="0"/>
              <a:buChar char="−"/>
              <a:defRPr sz="1200">
                <a:solidFill>
                  <a:srgbClr val="000000"/>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Line Title Only">
    <p:spTree>
      <p:nvGrpSpPr>
        <p:cNvPr id="1" name=""/>
        <p:cNvGrpSpPr/>
        <p:nvPr/>
      </p:nvGrpSpPr>
      <p:grpSpPr>
        <a:xfrm>
          <a:off x="0" y="0"/>
          <a:ext cx="0" cy="0"/>
          <a:chOff x="0" y="0"/>
          <a:chExt cx="0" cy="0"/>
        </a:xfrm>
      </p:grpSpPr>
      <p:sp>
        <p:nvSpPr>
          <p:cNvPr id="3"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Line Title with Subtitle Only">
    <p:spTree>
      <p:nvGrpSpPr>
        <p:cNvPr id="1" name=""/>
        <p:cNvGrpSpPr/>
        <p:nvPr/>
      </p:nvGrpSpPr>
      <p:grpSpPr>
        <a:xfrm>
          <a:off x="0" y="0"/>
          <a:ext cx="0" cy="0"/>
          <a:chOff x="0" y="0"/>
          <a:chExt cx="0" cy="0"/>
        </a:xfrm>
      </p:grpSpPr>
      <p:sp>
        <p:nvSpPr>
          <p:cNvPr id="4" name="Text Placeholder 12"/>
          <p:cNvSpPr>
            <a:spLocks noGrp="1"/>
          </p:cNvSpPr>
          <p:nvPr>
            <p:ph type="body" sz="quarter" idx="14" hasCustomPrompt="1"/>
          </p:nvPr>
        </p:nvSpPr>
        <p:spPr bwMode="gray">
          <a:xfrm>
            <a:off x="358775" y="784225"/>
            <a:ext cx="8503920" cy="393286"/>
          </a:xfrm>
          <a:prstGeom prst="rect">
            <a:avLst/>
          </a:prstGeom>
        </p:spPr>
        <p:txBody>
          <a:bodyPr/>
          <a:lstStyle>
            <a:lvl1pPr marL="0" indent="0">
              <a:lnSpc>
                <a:spcPct val="100000"/>
              </a:lnSpc>
              <a:spcBef>
                <a:spcPts val="0"/>
              </a:spcBef>
              <a:buNone/>
              <a:defRPr lang="en-US" sz="2000" kern="1200" dirty="0" smtClean="0">
                <a:solidFill>
                  <a:schemeClr val="bg2"/>
                </a:solidFill>
                <a:latin typeface="+mn-lt"/>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a:t>
            </a:r>
          </a:p>
        </p:txBody>
      </p:sp>
      <p:sp>
        <p:nvSpPr>
          <p:cNvPr id="5" name="Title 8"/>
          <p:cNvSpPr>
            <a:spLocks noGrp="1"/>
          </p:cNvSpPr>
          <p:nvPr>
            <p:ph type="title" hasCustomPrompt="1"/>
          </p:nvPr>
        </p:nvSpPr>
        <p:spPr>
          <a:xfrm>
            <a:off x="339725" y="338328"/>
            <a:ext cx="8503920" cy="439737"/>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
                <a:srgbClr val="000000"/>
              </a:buClr>
              <a:buSzTx/>
              <a:buFontTx/>
              <a:buNone/>
              <a:tabLst/>
              <a:defRPr sz="2800" baseline="0">
                <a:solidFill>
                  <a:srgbClr val="000000"/>
                </a:solidFill>
                <a:latin typeface="+mn-lt"/>
              </a:defRPr>
            </a:lvl1pPr>
          </a:lstStyle>
          <a:p>
            <a:r>
              <a:rPr lang="en-US" dirty="0" smtClean="0"/>
              <a:t>SINGLE-LINE TITLE</a:t>
            </a:r>
            <a:endParaRPr lang="en-US" dirty="0"/>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Line Title with Bullet Tex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41313" y="338328"/>
            <a:ext cx="8503920" cy="874711"/>
          </a:xfrm>
          <a:prstGeom prst="rect">
            <a:avLst/>
          </a:prstGeom>
        </p:spPr>
        <p:txBody>
          <a:bodyPr anchor="t" anchorCtr="0">
            <a:noAutofit/>
          </a:bodyPr>
          <a:lstStyle>
            <a:lvl1pPr marL="0" marR="0" indent="0" algn="l" defTabSz="914400" rtl="0" eaLnBrk="1" fontAlgn="auto" latinLnBrk="0" hangingPunct="1">
              <a:lnSpc>
                <a:spcPct val="100000"/>
              </a:lnSpc>
              <a:spcBef>
                <a:spcPct val="0"/>
              </a:spcBef>
              <a:spcAft>
                <a:spcPts val="0"/>
              </a:spcAft>
              <a:buClrTx/>
              <a:buSzTx/>
              <a:buFontTx/>
              <a:buNone/>
              <a:tabLst/>
              <a:defRPr sz="2800" baseline="0">
                <a:solidFill>
                  <a:srgbClr val="000000"/>
                </a:solidFill>
                <a:latin typeface="Futura Bk" pitchFamily="34" charset="0"/>
              </a:defRPr>
            </a:lvl1pPr>
          </a:lstStyle>
          <a:p>
            <a:r>
              <a:rPr lang="en-US" dirty="0" smtClean="0"/>
              <a:t>DOUBLE-LINE TITLE</a:t>
            </a:r>
            <a:br>
              <a:rPr lang="en-US" dirty="0" smtClean="0"/>
            </a:br>
            <a:r>
              <a:rPr lang="en-US" dirty="0" smtClean="0"/>
              <a:t>FOR long titles</a:t>
            </a:r>
            <a:endParaRPr lang="en-US" dirty="0"/>
          </a:p>
        </p:txBody>
      </p:sp>
      <p:sp>
        <p:nvSpPr>
          <p:cNvPr id="11" name="Text Placeholder 26"/>
          <p:cNvSpPr>
            <a:spLocks noGrp="1"/>
          </p:cNvSpPr>
          <p:nvPr>
            <p:ph type="body" sz="quarter" idx="10"/>
          </p:nvPr>
        </p:nvSpPr>
        <p:spPr>
          <a:xfrm>
            <a:off x="365760" y="1371600"/>
            <a:ext cx="8503920" cy="4754880"/>
          </a:xfrm>
          <a:prstGeom prst="rect">
            <a:avLst/>
          </a:prstGeom>
        </p:spPr>
        <p:txBody>
          <a:bodyPr>
            <a:noAutofit/>
          </a:bodyPr>
          <a:lstStyle>
            <a:lvl1pPr>
              <a:lnSpc>
                <a:spcPct val="100000"/>
              </a:lnSpc>
              <a:spcBef>
                <a:spcPts val="600"/>
              </a:spcBef>
              <a:defRPr/>
            </a:lvl1pPr>
            <a:lvl2pPr marL="400050" indent="-114300">
              <a:lnSpc>
                <a:spcPct val="100000"/>
              </a:lnSpc>
              <a:spcBef>
                <a:spcPts val="400"/>
              </a:spcBef>
              <a:buSzPct val="80000"/>
              <a:buFont typeface="Arial" pitchFamily="34" charset="0"/>
              <a:buChar char="•"/>
              <a:defRPr/>
            </a:lvl2pPr>
            <a:lvl3pPr marL="628650" indent="-171450">
              <a:lnSpc>
                <a:spcPct val="100000"/>
              </a:lnSpc>
              <a:spcBef>
                <a:spcPts val="400"/>
              </a:spcBef>
              <a:buFont typeface="Futura Bk" pitchFamily="34" charset="0"/>
              <a:buChar char="−"/>
              <a:defRPr sz="1400"/>
            </a:lvl3pPr>
            <a:lvl4pPr marL="800100" indent="-114300">
              <a:lnSpc>
                <a:spcPct val="100000"/>
              </a:lnSpc>
              <a:spcBef>
                <a:spcPts val="400"/>
              </a:spcBef>
              <a:buSzPct val="80000"/>
              <a:buFont typeface="Arial" pitchFamily="34" charset="0"/>
              <a:buChar char="•"/>
              <a:defRPr kumimoji="0" lang="en-US" sz="1200" b="0" i="0" u="none" strike="noStrike" kern="1200" cap="none" spc="0" normalizeH="0" baseline="0" noProof="0" dirty="0" smtClean="0">
                <a:ln>
                  <a:noFill/>
                </a:ln>
                <a:solidFill>
                  <a:srgbClr val="000000"/>
                </a:solidFill>
                <a:effectLst/>
                <a:uLnTx/>
                <a:uFillTx/>
                <a:latin typeface="+mn-lt"/>
                <a:ea typeface="+mn-ea"/>
                <a:cs typeface="+mn-cs"/>
              </a:defRPr>
            </a:lvl4pPr>
            <a:lvl5pPr marL="1028700" indent="-174625">
              <a:lnSpc>
                <a:spcPct val="110000"/>
              </a:lnSpc>
              <a:spcBef>
                <a:spcPts val="400"/>
              </a:spcBef>
              <a:buFont typeface="Futura Bk" pitchFamily="34" charset="0"/>
              <a:buChar char="−"/>
              <a:defRPr sz="1200"/>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p:cNvSpPr txBox="1"/>
          <p:nvPr/>
        </p:nvSpPr>
        <p:spPr bwMode="gray">
          <a:xfrm>
            <a:off x="616095" y="6465910"/>
            <a:ext cx="1370888" cy="200055"/>
          </a:xfrm>
          <a:prstGeom prst="rect">
            <a:avLst/>
          </a:prstGeom>
          <a:noFill/>
        </p:spPr>
        <p:txBody>
          <a:bodyPr wrap="none" rtlCol="0">
            <a:spAutoFit/>
          </a:bodyPr>
          <a:lstStyle/>
          <a:p>
            <a:r>
              <a:rPr lang="en-US" sz="700" kern="1200" dirty="0" smtClean="0">
                <a:solidFill>
                  <a:schemeClr val="tx1">
                    <a:lumMod val="50000"/>
                    <a:lumOff val="50000"/>
                  </a:schemeClr>
                </a:solidFill>
                <a:latin typeface="Futura Bk" pitchFamily="34" charset="0"/>
                <a:ea typeface="+mn-ea"/>
                <a:cs typeface="+mn-cs"/>
              </a:rPr>
              <a:t>HP Confidential | 26 Oct 2010</a:t>
            </a:r>
          </a:p>
        </p:txBody>
      </p:sp>
      <p:sp>
        <p:nvSpPr>
          <p:cNvPr id="7" name="TextBox 6"/>
          <p:cNvSpPr txBox="1"/>
          <p:nvPr/>
        </p:nvSpPr>
        <p:spPr bwMode="gray">
          <a:xfrm>
            <a:off x="363186" y="6465908"/>
            <a:ext cx="384048" cy="200055"/>
          </a:xfrm>
          <a:prstGeom prst="rect">
            <a:avLst/>
          </a:prstGeom>
          <a:noFill/>
        </p:spPr>
        <p:txBody>
          <a:bodyPr wrap="square" rtlCol="0">
            <a:spAutoFit/>
          </a:bodyPr>
          <a:lstStyle/>
          <a:p>
            <a:pPr marL="0" algn="l" defTabSz="914400" rtl="0" eaLnBrk="1" fontAlgn="base" latinLnBrk="0" hangingPunct="1">
              <a:spcBef>
                <a:spcPct val="0"/>
              </a:spcBef>
              <a:spcAft>
                <a:spcPct val="0"/>
              </a:spcAft>
            </a:pPr>
            <a:fld id="{F445441D-5648-4C4E-924F-9D5109CAF161}" type="slidenum">
              <a:rPr lang="en-US" sz="700" kern="1200" smtClean="0">
                <a:solidFill>
                  <a:schemeClr val="tx1">
                    <a:lumMod val="50000"/>
                    <a:lumOff val="50000"/>
                  </a:schemeClr>
                </a:solidFill>
                <a:latin typeface="Futura Bk" pitchFamily="34" charset="0"/>
                <a:ea typeface="+mn-ea"/>
                <a:cs typeface="+mn-cs"/>
              </a:rPr>
              <a:pPr marL="0" algn="l" defTabSz="914400" rtl="0" eaLnBrk="1" fontAlgn="base" latinLnBrk="0" hangingPunct="1">
                <a:spcBef>
                  <a:spcPct val="0"/>
                </a:spcBef>
                <a:spcAft>
                  <a:spcPct val="0"/>
                </a:spcAft>
              </a:pPr>
              <a:t>‹#›</a:t>
            </a:fld>
            <a:endParaRPr lang="en-US" sz="700" kern="1200" dirty="0" smtClean="0">
              <a:solidFill>
                <a:schemeClr val="tx1">
                  <a:lumMod val="50000"/>
                  <a:lumOff val="50000"/>
                </a:schemeClr>
              </a:solidFill>
              <a:latin typeface="Futura Bk" pitchFamily="34" charset="0"/>
              <a:ea typeface="+mn-ea"/>
              <a:cs typeface="+mn-cs"/>
            </a:endParaRPr>
          </a:p>
        </p:txBody>
      </p:sp>
      <p:sp>
        <p:nvSpPr>
          <p:cNvPr id="9" name="Title Placeholder 8"/>
          <p:cNvSpPr>
            <a:spLocks noGrp="1"/>
          </p:cNvSpPr>
          <p:nvPr>
            <p:ph type="title"/>
          </p:nvPr>
        </p:nvSpPr>
        <p:spPr>
          <a:xfrm>
            <a:off x="338328" y="334899"/>
            <a:ext cx="8503920" cy="877824"/>
          </a:xfrm>
          <a:prstGeom prst="rect">
            <a:avLst/>
          </a:prstGeom>
        </p:spPr>
        <p:txBody>
          <a:bodyPr vert="horz" lIns="91440" tIns="45720" rIns="91440" bIns="45720" rtlCol="0" anchor="t">
            <a:noAutofit/>
          </a:bodyPr>
          <a:lstStyle/>
          <a:p>
            <a:r>
              <a:rPr lang="en-US" dirty="0" smtClean="0"/>
              <a:t>DOUBLE-LINE TITLE</a:t>
            </a:r>
            <a:br>
              <a:rPr lang="en-US" dirty="0" smtClean="0"/>
            </a:br>
            <a:r>
              <a:rPr lang="en-US" dirty="0" smtClean="0"/>
              <a:t>FOR long titles</a:t>
            </a:r>
            <a:endParaRPr lang="en-US" dirty="0"/>
          </a:p>
        </p:txBody>
      </p:sp>
      <p:sp>
        <p:nvSpPr>
          <p:cNvPr id="10" name="Text Placeholder 9"/>
          <p:cNvSpPr>
            <a:spLocks noGrp="1"/>
          </p:cNvSpPr>
          <p:nvPr>
            <p:ph type="body" idx="1"/>
          </p:nvPr>
        </p:nvSpPr>
        <p:spPr>
          <a:xfrm>
            <a:off x="365760" y="1371600"/>
            <a:ext cx="8503920" cy="475488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8" name="Picture 2"/>
          <p:cNvPicPr>
            <a:picLocks noChangeAspect="1" noChangeArrowheads="1"/>
          </p:cNvPicPr>
          <p:nvPr/>
        </p:nvPicPr>
        <p:blipFill>
          <a:blip r:embed="rId25" cstate="print"/>
          <a:srcRect/>
          <a:stretch>
            <a:fillRect/>
          </a:stretch>
        </p:blipFill>
        <p:spPr bwMode="ltGray">
          <a:xfrm>
            <a:off x="8494776" y="6254496"/>
            <a:ext cx="401637" cy="401637"/>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80" r:id="rId1"/>
    <p:sldLayoutId id="2147483704" r:id="rId2"/>
    <p:sldLayoutId id="2147483703" r:id="rId3"/>
    <p:sldLayoutId id="2147483700" r:id="rId4"/>
    <p:sldLayoutId id="2147483696" r:id="rId5"/>
    <p:sldLayoutId id="2147483667" r:id="rId6"/>
    <p:sldLayoutId id="2147483688" r:id="rId7"/>
    <p:sldLayoutId id="2147483687" r:id="rId8"/>
    <p:sldLayoutId id="2147483690" r:id="rId9"/>
    <p:sldLayoutId id="2147483669" r:id="rId10"/>
    <p:sldLayoutId id="2147483692" r:id="rId11"/>
    <p:sldLayoutId id="2147483691" r:id="rId12"/>
    <p:sldLayoutId id="2147483697" r:id="rId13"/>
    <p:sldLayoutId id="2147483673" r:id="rId14"/>
    <p:sldLayoutId id="2147483698" r:id="rId15"/>
    <p:sldLayoutId id="2147483707" r:id="rId16"/>
    <p:sldLayoutId id="2147483702" r:id="rId17"/>
    <p:sldLayoutId id="2147483701" r:id="rId18"/>
    <p:sldLayoutId id="2147483705" r:id="rId19"/>
    <p:sldLayoutId id="2147483706" r:id="rId20"/>
    <p:sldLayoutId id="2147483709" r:id="rId21"/>
    <p:sldLayoutId id="2147483710" r:id="rId22"/>
    <p:sldLayoutId id="2147483711" r:id="rId23"/>
  </p:sldLayoutIdLst>
  <p:transition/>
  <p:timing>
    <p:tnLst>
      <p:par>
        <p:cTn id="1" dur="indefinite" restart="never" nodeType="tmRoot"/>
      </p:par>
    </p:tnLst>
  </p:timing>
  <p:hf hdr="0" ftr="0" dt="0"/>
  <p:txStyles>
    <p:titleStyle>
      <a:lvl1pPr algn="l" defTabSz="914400" rtl="0" eaLnBrk="1" latinLnBrk="0" hangingPunct="1">
        <a:lnSpc>
          <a:spcPct val="100000"/>
        </a:lnSpc>
        <a:spcBef>
          <a:spcPct val="0"/>
        </a:spcBef>
        <a:buNone/>
        <a:defRPr sz="2800" kern="1200" cap="all" baseline="0">
          <a:solidFill>
            <a:srgbClr val="000000"/>
          </a:solidFill>
          <a:latin typeface="+mn-lt"/>
          <a:ea typeface="+mj-ea"/>
          <a:cs typeface="+mj-cs"/>
        </a:defRPr>
      </a:lvl1pPr>
    </p:titleStyle>
    <p:bodyStyle>
      <a:lvl1pPr marL="225425" marR="0" indent="-225425" algn="l" defTabSz="914400" rtl="0" eaLnBrk="1" fontAlgn="auto" latinLnBrk="0" hangingPunct="1">
        <a:lnSpc>
          <a:spcPct val="100000"/>
        </a:lnSpc>
        <a:spcBef>
          <a:spcPts val="600"/>
        </a:spcBef>
        <a:spcAft>
          <a:spcPts val="0"/>
        </a:spcAft>
        <a:buClrTx/>
        <a:buSzPct val="100000"/>
        <a:buFont typeface="Futura Bk" pitchFamily="34" charset="0"/>
        <a:buChar char="–"/>
        <a:tabLst/>
        <a:defRPr sz="2000" kern="1200">
          <a:solidFill>
            <a:srgbClr val="000000"/>
          </a:solidFill>
          <a:latin typeface="+mn-lt"/>
          <a:ea typeface="+mn-ea"/>
          <a:cs typeface="+mn-cs"/>
        </a:defRPr>
      </a:lvl1pPr>
      <a:lvl2pPr marL="400050" marR="0" indent="-114300" algn="l" defTabSz="914400" rtl="0" eaLnBrk="1" fontAlgn="auto" latinLnBrk="0" hangingPunct="1">
        <a:lnSpc>
          <a:spcPct val="100000"/>
        </a:lnSpc>
        <a:spcBef>
          <a:spcPts val="400"/>
        </a:spcBef>
        <a:spcAft>
          <a:spcPts val="0"/>
        </a:spcAft>
        <a:buClrTx/>
        <a:buSzPct val="80000"/>
        <a:buFont typeface="Arial" pitchFamily="34" charset="0"/>
        <a:buChar char="•"/>
        <a:tabLst/>
        <a:defRPr sz="1600" kern="1200">
          <a:solidFill>
            <a:srgbClr val="000000"/>
          </a:solidFill>
          <a:latin typeface="+mn-lt"/>
          <a:ea typeface="+mn-ea"/>
          <a:cs typeface="+mn-cs"/>
        </a:defRPr>
      </a:lvl2pPr>
      <a:lvl3pPr marL="628650" marR="0" indent="-171450" algn="l" defTabSz="914400" rtl="0" eaLnBrk="1" fontAlgn="auto" latinLnBrk="0" hangingPunct="1">
        <a:lnSpc>
          <a:spcPct val="100000"/>
        </a:lnSpc>
        <a:spcBef>
          <a:spcPts val="400"/>
        </a:spcBef>
        <a:spcAft>
          <a:spcPts val="0"/>
        </a:spcAft>
        <a:buClrTx/>
        <a:buSzTx/>
        <a:buFont typeface="Futura Bk" pitchFamily="34" charset="0"/>
        <a:buChar char="–"/>
        <a:tabLst/>
        <a:defRPr sz="1400" kern="1200">
          <a:solidFill>
            <a:srgbClr val="000000"/>
          </a:solidFill>
          <a:latin typeface="+mn-lt"/>
          <a:ea typeface="+mn-ea"/>
          <a:cs typeface="+mn-cs"/>
        </a:defRPr>
      </a:lvl3pPr>
      <a:lvl4pPr marL="800100" marR="0" indent="-114300" algn="l" defTabSz="914400" rtl="0" eaLnBrk="1" fontAlgn="auto" latinLnBrk="0" hangingPunct="1">
        <a:lnSpc>
          <a:spcPct val="100000"/>
        </a:lnSpc>
        <a:spcBef>
          <a:spcPts val="400"/>
        </a:spcBef>
        <a:spcAft>
          <a:spcPts val="0"/>
        </a:spcAft>
        <a:buClrTx/>
        <a:buSzPct val="80000"/>
        <a:buFont typeface="Arial" pitchFamily="34" charset="0"/>
        <a:buChar char="•"/>
        <a:tabLst/>
        <a:defRPr sz="1200" kern="1200">
          <a:solidFill>
            <a:srgbClr val="000000"/>
          </a:solidFill>
          <a:latin typeface="+mn-lt"/>
          <a:ea typeface="+mn-ea"/>
          <a:cs typeface="+mn-cs"/>
        </a:defRPr>
      </a:lvl4pPr>
      <a:lvl5pPr marL="1028700" indent="-174625" algn="l" defTabSz="914400" rtl="0" eaLnBrk="1" latinLnBrk="0" hangingPunct="1">
        <a:lnSpc>
          <a:spcPct val="110000"/>
        </a:lnSpc>
        <a:spcBef>
          <a:spcPts val="400"/>
        </a:spcBef>
        <a:buSzPct val="100000"/>
        <a:buFont typeface="Futura Bk" pitchFamily="34" charset="0"/>
        <a:buChar char="–"/>
        <a:defRPr sz="1200"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3.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9.jpeg"/><Relationship Id="rId2" Type="http://schemas.openxmlformats.org/officeDocument/2006/relationships/slideLayout" Target="../slideLayouts/slideLayout2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notesSlide" Target="../notesSlides/notesSlide24.xml"/><Relationship Id="rId7" Type="http://schemas.openxmlformats.org/officeDocument/2006/relationships/oleObject" Target="../embeddings/oleObject6.bin"/><Relationship Id="rId2" Type="http://schemas.openxmlformats.org/officeDocument/2006/relationships/slideLayout" Target="../slideLayouts/slideLayout2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9.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2.xml"/><Relationship Id="rId1" Type="http://schemas.openxmlformats.org/officeDocument/2006/relationships/vmlDrawing" Target="../drawings/vmlDrawing4.vml"/><Relationship Id="rId6" Type="http://schemas.openxmlformats.org/officeDocument/2006/relationships/image" Target="../media/image9.jpeg"/><Relationship Id="rId5" Type="http://schemas.openxmlformats.org/officeDocument/2006/relationships/oleObject" Target="../embeddings/oleObject7.bin"/><Relationship Id="rId4" Type="http://schemas.openxmlformats.org/officeDocument/2006/relationships/image" Target="../media/image1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 Box 15"/>
          <p:cNvSpPr txBox="1">
            <a:spLocks noChangeArrowheads="1"/>
          </p:cNvSpPr>
          <p:nvPr/>
        </p:nvSpPr>
        <p:spPr bwMode="auto">
          <a:xfrm>
            <a:off x="2476500" y="3309938"/>
            <a:ext cx="3243263" cy="701675"/>
          </a:xfrm>
          <a:prstGeom prst="rect">
            <a:avLst/>
          </a:prstGeom>
          <a:noFill/>
          <a:ln w="9525">
            <a:noFill/>
            <a:miter lim="800000"/>
            <a:headEnd/>
            <a:tailEnd/>
          </a:ln>
        </p:spPr>
        <p:txBody>
          <a:bodyPr>
            <a:spAutoFit/>
          </a:bodyPr>
          <a:lstStyle/>
          <a:p>
            <a:endParaRPr lang="en-US" dirty="0"/>
          </a:p>
        </p:txBody>
      </p:sp>
      <p:sp>
        <p:nvSpPr>
          <p:cNvPr id="9" name="Subtitle 8"/>
          <p:cNvSpPr>
            <a:spLocks noGrp="1"/>
          </p:cNvSpPr>
          <p:nvPr>
            <p:ph type="subTitle" idx="1"/>
          </p:nvPr>
        </p:nvSpPr>
        <p:spPr/>
        <p:txBody>
          <a:bodyPr/>
          <a:lstStyle/>
          <a:p>
            <a:r>
              <a:rPr lang="en-US" dirty="0" smtClean="0"/>
              <a:t>Charli</a:t>
            </a:r>
            <a:r>
              <a:rPr lang="en-US" dirty="0" smtClean="0"/>
              <a:t>e Yu</a:t>
            </a:r>
            <a:endParaRPr lang="en-US" dirty="0" smtClean="0"/>
          </a:p>
          <a:p>
            <a:r>
              <a:rPr lang="en-US" dirty="0" smtClean="0"/>
              <a:t>Technology Consultant</a:t>
            </a:r>
            <a:endParaRPr lang="en-US" dirty="0"/>
          </a:p>
        </p:txBody>
      </p:sp>
      <p:sp>
        <p:nvSpPr>
          <p:cNvPr id="10" name="Title 9"/>
          <p:cNvSpPr>
            <a:spLocks noGrp="1"/>
          </p:cNvSpPr>
          <p:nvPr>
            <p:ph type="title"/>
          </p:nvPr>
        </p:nvSpPr>
        <p:spPr>
          <a:xfrm>
            <a:off x="929640" y="1833659"/>
            <a:ext cx="7274560" cy="1317624"/>
          </a:xfrm>
        </p:spPr>
        <p:txBody>
          <a:bodyPr/>
          <a:lstStyle/>
          <a:p>
            <a:r>
              <a:rPr lang="en-US" dirty="0" smtClean="0"/>
              <a:t>3PAR Remote Copy</a:t>
            </a:r>
            <a:br>
              <a:rPr lang="en-US" dirty="0" smtClean="0"/>
            </a:br>
            <a:r>
              <a:rPr lang="en-US" dirty="0" smtClean="0"/>
              <a:t> Training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Cost Effective: Active/Active links</a:t>
            </a:r>
          </a:p>
        </p:txBody>
      </p:sp>
      <p:sp>
        <p:nvSpPr>
          <p:cNvPr id="21507" name="Rectangle 3"/>
          <p:cNvSpPr>
            <a:spLocks noGrp="1" noChangeArrowheads="1"/>
          </p:cNvSpPr>
          <p:nvPr>
            <p:ph type="body" idx="1"/>
          </p:nvPr>
        </p:nvSpPr>
        <p:spPr>
          <a:xfrm>
            <a:off x="841375" y="2112963"/>
            <a:ext cx="7213600" cy="1323975"/>
          </a:xfrm>
        </p:spPr>
        <p:txBody>
          <a:bodyPr/>
          <a:lstStyle/>
          <a:p>
            <a:r>
              <a:rPr lang="en-US" sz="2000" dirty="0" smtClean="0"/>
              <a:t>Data transfers are load balanced across all configured links</a:t>
            </a:r>
          </a:p>
          <a:p>
            <a:r>
              <a:rPr lang="en-US" sz="2000" dirty="0" smtClean="0"/>
              <a:t>Prevents bottle-necks</a:t>
            </a:r>
          </a:p>
          <a:p>
            <a:r>
              <a:rPr lang="en-US" sz="2000" dirty="0" smtClean="0"/>
              <a:t>Automatically “rebalances” load in case of link failure</a:t>
            </a:r>
            <a:endParaRPr lang="en-US" sz="1000" dirty="0" smtClean="0"/>
          </a:p>
        </p:txBody>
      </p:sp>
      <p:sp>
        <p:nvSpPr>
          <p:cNvPr id="21508" name="Rectangle 4"/>
          <p:cNvSpPr>
            <a:spLocks noChangeArrowheads="1"/>
          </p:cNvSpPr>
          <p:nvPr/>
        </p:nvSpPr>
        <p:spPr bwMode="auto">
          <a:xfrm>
            <a:off x="533400" y="3886200"/>
            <a:ext cx="8001000" cy="1600200"/>
          </a:xfrm>
          <a:prstGeom prst="rect">
            <a:avLst/>
          </a:prstGeom>
          <a:solidFill>
            <a:schemeClr val="tx2">
              <a:lumMod val="20000"/>
              <a:lumOff val="80000"/>
            </a:schemeClr>
          </a:solidFill>
          <a:ln w="9525">
            <a:solidFill>
              <a:schemeClr val="tx1"/>
            </a:solidFill>
            <a:miter lim="800000"/>
            <a:headEnd/>
            <a:tailEnd/>
          </a:ln>
        </p:spPr>
        <p:txBody>
          <a:bodyPr wrap="none" anchor="ctr"/>
          <a:lstStyle/>
          <a:p>
            <a:pPr algn="ctr"/>
            <a:endParaRPr lang="en-US" sz="4800" b="0">
              <a:latin typeface="Arial" pitchFamily="34" charset="0"/>
            </a:endParaRPr>
          </a:p>
        </p:txBody>
      </p:sp>
      <p:sp>
        <p:nvSpPr>
          <p:cNvPr id="21509" name="Rectangle 5"/>
          <p:cNvSpPr>
            <a:spLocks noChangeArrowheads="1"/>
          </p:cNvSpPr>
          <p:nvPr/>
        </p:nvSpPr>
        <p:spPr bwMode="auto">
          <a:xfrm>
            <a:off x="1219200" y="4267200"/>
            <a:ext cx="525463" cy="609600"/>
          </a:xfrm>
          <a:prstGeom prst="rect">
            <a:avLst/>
          </a:prstGeom>
          <a:noFill/>
          <a:ln w="9525">
            <a:noFill/>
            <a:miter lim="800000"/>
            <a:headEnd/>
            <a:tailEnd/>
          </a:ln>
        </p:spPr>
        <p:txBody>
          <a:bodyPr anchor="ctr">
            <a:spAutoFit/>
          </a:bodyPr>
          <a:lstStyle/>
          <a:p>
            <a:endParaRPr lang="en-US"/>
          </a:p>
        </p:txBody>
      </p:sp>
      <p:pic>
        <p:nvPicPr>
          <p:cNvPr id="21510" name="Picture 6" descr="generic_server"/>
          <p:cNvPicPr>
            <a:picLocks noChangeAspect="1" noChangeArrowheads="1"/>
          </p:cNvPicPr>
          <p:nvPr/>
        </p:nvPicPr>
        <p:blipFill>
          <a:blip r:embed="rId3" cstate="print"/>
          <a:srcRect/>
          <a:stretch>
            <a:fillRect/>
          </a:stretch>
        </p:blipFill>
        <p:spPr bwMode="auto">
          <a:xfrm>
            <a:off x="1308100" y="4294188"/>
            <a:ext cx="347663" cy="557212"/>
          </a:xfrm>
          <a:prstGeom prst="rect">
            <a:avLst/>
          </a:prstGeom>
          <a:noFill/>
          <a:ln w="9525">
            <a:noFill/>
            <a:miter lim="800000"/>
            <a:headEnd/>
            <a:tailEnd/>
          </a:ln>
        </p:spPr>
      </p:pic>
      <p:sp>
        <p:nvSpPr>
          <p:cNvPr id="21511" name="Line 7"/>
          <p:cNvSpPr>
            <a:spLocks noChangeShapeType="1"/>
          </p:cNvSpPr>
          <p:nvPr/>
        </p:nvSpPr>
        <p:spPr bwMode="auto">
          <a:xfrm>
            <a:off x="1752600" y="4495800"/>
            <a:ext cx="457200" cy="0"/>
          </a:xfrm>
          <a:prstGeom prst="line">
            <a:avLst/>
          </a:prstGeom>
          <a:noFill/>
          <a:ln w="9525">
            <a:solidFill>
              <a:schemeClr val="tx1"/>
            </a:solidFill>
            <a:round/>
            <a:headEnd/>
            <a:tailEnd/>
          </a:ln>
        </p:spPr>
        <p:txBody>
          <a:bodyPr wrap="none">
            <a:spAutoFit/>
          </a:bodyPr>
          <a:lstStyle/>
          <a:p>
            <a:endParaRPr lang="en-US"/>
          </a:p>
        </p:txBody>
      </p:sp>
      <p:sp>
        <p:nvSpPr>
          <p:cNvPr id="21512" name="AutoShape 8"/>
          <p:cNvSpPr>
            <a:spLocks noChangeArrowheads="1"/>
          </p:cNvSpPr>
          <p:nvPr/>
        </p:nvSpPr>
        <p:spPr bwMode="auto">
          <a:xfrm>
            <a:off x="2209800" y="4191000"/>
            <a:ext cx="685800" cy="800100"/>
          </a:xfrm>
          <a:prstGeom prst="can">
            <a:avLst>
              <a:gd name="adj" fmla="val 29167"/>
            </a:avLst>
          </a:prstGeom>
          <a:gradFill rotWithShape="0">
            <a:gsLst>
              <a:gs pos="0">
                <a:schemeClr val="hlink"/>
              </a:gs>
              <a:gs pos="100000">
                <a:srgbClr val="000099"/>
              </a:gs>
            </a:gsLst>
            <a:lin ang="0" scaled="1"/>
          </a:gradFill>
          <a:ln w="9525">
            <a:solidFill>
              <a:schemeClr val="tx1"/>
            </a:solidFill>
            <a:round/>
            <a:headEnd/>
            <a:tailEnd/>
          </a:ln>
        </p:spPr>
        <p:txBody>
          <a:bodyPr wrap="none" anchor="ctr">
            <a:spAutoFit/>
          </a:bodyPr>
          <a:lstStyle/>
          <a:p>
            <a:endParaRPr lang="en-US"/>
          </a:p>
        </p:txBody>
      </p:sp>
      <p:sp>
        <p:nvSpPr>
          <p:cNvPr id="21513" name="AutoShape 9"/>
          <p:cNvSpPr>
            <a:spLocks noChangeArrowheads="1"/>
          </p:cNvSpPr>
          <p:nvPr/>
        </p:nvSpPr>
        <p:spPr bwMode="auto">
          <a:xfrm>
            <a:off x="6553200" y="4191000"/>
            <a:ext cx="685800" cy="800100"/>
          </a:xfrm>
          <a:prstGeom prst="can">
            <a:avLst>
              <a:gd name="adj" fmla="val 29167"/>
            </a:avLst>
          </a:prstGeom>
          <a:gradFill rotWithShape="0">
            <a:gsLst>
              <a:gs pos="0">
                <a:schemeClr val="hlink"/>
              </a:gs>
              <a:gs pos="100000">
                <a:srgbClr val="000099"/>
              </a:gs>
            </a:gsLst>
            <a:lin ang="0" scaled="1"/>
          </a:gradFill>
          <a:ln w="9525">
            <a:solidFill>
              <a:schemeClr val="tx1"/>
            </a:solidFill>
            <a:round/>
            <a:headEnd/>
            <a:tailEnd/>
          </a:ln>
        </p:spPr>
        <p:txBody>
          <a:bodyPr wrap="none" anchor="ctr">
            <a:spAutoFit/>
          </a:bodyPr>
          <a:lstStyle/>
          <a:p>
            <a:endParaRPr lang="en-US"/>
          </a:p>
        </p:txBody>
      </p:sp>
      <p:sp>
        <p:nvSpPr>
          <p:cNvPr id="21514" name="Text Box 10"/>
          <p:cNvSpPr txBox="1">
            <a:spLocks noChangeArrowheads="1"/>
          </p:cNvSpPr>
          <p:nvPr/>
        </p:nvSpPr>
        <p:spPr bwMode="auto">
          <a:xfrm>
            <a:off x="1752600" y="4953000"/>
            <a:ext cx="1411288" cy="519113"/>
          </a:xfrm>
          <a:prstGeom prst="rect">
            <a:avLst/>
          </a:prstGeom>
          <a:noFill/>
          <a:ln w="9525">
            <a:noFill/>
            <a:miter lim="800000"/>
            <a:headEnd/>
            <a:tailEnd/>
          </a:ln>
        </p:spPr>
        <p:txBody>
          <a:bodyPr wrap="none">
            <a:spAutoFit/>
          </a:bodyPr>
          <a:lstStyle/>
          <a:p>
            <a:r>
              <a:rPr lang="en-US" sz="2800" b="0">
                <a:latin typeface="Arial" pitchFamily="34" charset="0"/>
              </a:rPr>
              <a:t>Primary</a:t>
            </a:r>
          </a:p>
        </p:txBody>
      </p:sp>
      <p:sp>
        <p:nvSpPr>
          <p:cNvPr id="21515" name="Text Box 11"/>
          <p:cNvSpPr txBox="1">
            <a:spLocks noChangeArrowheads="1"/>
          </p:cNvSpPr>
          <p:nvPr/>
        </p:nvSpPr>
        <p:spPr bwMode="auto">
          <a:xfrm>
            <a:off x="5943600" y="4953000"/>
            <a:ext cx="1887538" cy="519113"/>
          </a:xfrm>
          <a:prstGeom prst="rect">
            <a:avLst/>
          </a:prstGeom>
          <a:noFill/>
          <a:ln w="9525">
            <a:noFill/>
            <a:miter lim="800000"/>
            <a:headEnd/>
            <a:tailEnd/>
          </a:ln>
        </p:spPr>
        <p:txBody>
          <a:bodyPr wrap="none">
            <a:spAutoFit/>
          </a:bodyPr>
          <a:lstStyle/>
          <a:p>
            <a:r>
              <a:rPr lang="en-US" sz="2800" b="0">
                <a:latin typeface="Arial" pitchFamily="34" charset="0"/>
              </a:rPr>
              <a:t>Secondary</a:t>
            </a:r>
          </a:p>
        </p:txBody>
      </p:sp>
      <p:sp>
        <p:nvSpPr>
          <p:cNvPr id="21516" name="Line 20"/>
          <p:cNvSpPr>
            <a:spLocks noChangeShapeType="1"/>
          </p:cNvSpPr>
          <p:nvPr/>
        </p:nvSpPr>
        <p:spPr bwMode="auto">
          <a:xfrm>
            <a:off x="2895600" y="4716463"/>
            <a:ext cx="3657600" cy="0"/>
          </a:xfrm>
          <a:prstGeom prst="line">
            <a:avLst/>
          </a:prstGeom>
          <a:noFill/>
          <a:ln w="28575">
            <a:solidFill>
              <a:schemeClr val="tx1"/>
            </a:solidFill>
            <a:round/>
            <a:headEnd type="arrow" w="med" len="med"/>
            <a:tailEnd type="arrow" w="med" len="med"/>
          </a:ln>
        </p:spPr>
        <p:txBody>
          <a:bodyPr>
            <a:spAutoFit/>
          </a:bodyPr>
          <a:lstStyle/>
          <a:p>
            <a:endParaRPr lang="en-US"/>
          </a:p>
        </p:txBody>
      </p:sp>
      <p:sp>
        <p:nvSpPr>
          <p:cNvPr id="21518" name="Rectangle 23"/>
          <p:cNvSpPr>
            <a:spLocks noChangeArrowheads="1"/>
          </p:cNvSpPr>
          <p:nvPr/>
        </p:nvSpPr>
        <p:spPr bwMode="auto">
          <a:xfrm>
            <a:off x="657225" y="1323975"/>
            <a:ext cx="7651397" cy="414514"/>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endParaRPr lang="en-US" dirty="0" smtClean="0">
              <a:solidFill>
                <a:schemeClr val="bg1"/>
              </a:solidFill>
            </a:endParaRPr>
          </a:p>
        </p:txBody>
      </p:sp>
      <p:sp>
        <p:nvSpPr>
          <p:cNvPr id="21519" name="Text Box 24"/>
          <p:cNvSpPr txBox="1">
            <a:spLocks noChangeArrowheads="1"/>
          </p:cNvSpPr>
          <p:nvPr/>
        </p:nvSpPr>
        <p:spPr bwMode="auto">
          <a:xfrm>
            <a:off x="685800" y="1371600"/>
            <a:ext cx="6829425" cy="333375"/>
          </a:xfrm>
          <a:prstGeom prst="rect">
            <a:avLst/>
          </a:prstGeom>
          <a:noFill/>
          <a:ln w="9525">
            <a:noFill/>
            <a:miter lim="800000"/>
            <a:headEnd/>
            <a:tailEnd/>
          </a:ln>
        </p:spPr>
        <p:txBody>
          <a:bodyPr lIns="88894" tIns="44446" rIns="88894" bIns="44446">
            <a:spAutoFit/>
          </a:bodyPr>
          <a:lstStyle/>
          <a:p>
            <a:pPr defTabSz="889000">
              <a:lnSpc>
                <a:spcPct val="80000"/>
              </a:lnSpc>
            </a:pPr>
            <a:r>
              <a:rPr lang="en-US" sz="2000" b="0" dirty="0">
                <a:solidFill>
                  <a:schemeClr val="bg1"/>
                </a:solidFill>
                <a:latin typeface="Arial" pitchFamily="34" charset="0"/>
              </a:rPr>
              <a:t>Optimize Link Utilization, Increase Availability</a:t>
            </a:r>
          </a:p>
        </p:txBody>
      </p:sp>
      <p:sp>
        <p:nvSpPr>
          <p:cNvPr id="21520" name="Line 25"/>
          <p:cNvSpPr>
            <a:spLocks noChangeShapeType="1"/>
          </p:cNvSpPr>
          <p:nvPr/>
        </p:nvSpPr>
        <p:spPr bwMode="auto">
          <a:xfrm>
            <a:off x="657225" y="1247775"/>
            <a:ext cx="0" cy="1905000"/>
          </a:xfrm>
          <a:prstGeom prst="line">
            <a:avLst/>
          </a:prstGeom>
          <a:noFill/>
          <a:ln w="9525">
            <a:solidFill>
              <a:schemeClr val="tx1"/>
            </a:solidFill>
            <a:round/>
            <a:headEnd/>
            <a:tailEnd/>
          </a:ln>
        </p:spPr>
        <p:txBody>
          <a:bodyPr>
            <a:spAutoFit/>
          </a:bodyPr>
          <a:lstStyle/>
          <a:p>
            <a:endParaRPr lang="en-US"/>
          </a:p>
        </p:txBody>
      </p:sp>
      <p:sp>
        <p:nvSpPr>
          <p:cNvPr id="24" name="Line 20"/>
          <p:cNvSpPr>
            <a:spLocks noChangeShapeType="1"/>
          </p:cNvSpPr>
          <p:nvPr/>
        </p:nvSpPr>
        <p:spPr bwMode="auto">
          <a:xfrm>
            <a:off x="2899410" y="4457383"/>
            <a:ext cx="3657600" cy="0"/>
          </a:xfrm>
          <a:prstGeom prst="line">
            <a:avLst/>
          </a:prstGeom>
          <a:noFill/>
          <a:ln w="28575">
            <a:solidFill>
              <a:schemeClr val="tx1"/>
            </a:solidFill>
            <a:round/>
            <a:headEnd type="arrow" w="med" len="med"/>
            <a:tailEnd type="arrow" w="med" len="med"/>
          </a:ln>
        </p:spPr>
        <p:txBody>
          <a:bodyPr>
            <a:spAutoFit/>
          </a:bodyPr>
          <a:lstStyle/>
          <a:p>
            <a:endParaRPr lang="en-US"/>
          </a:p>
        </p:txBody>
      </p:sp>
      <p:grpSp>
        <p:nvGrpSpPr>
          <p:cNvPr id="28" name="Group 27"/>
          <p:cNvGrpSpPr/>
          <p:nvPr/>
        </p:nvGrpSpPr>
        <p:grpSpPr>
          <a:xfrm>
            <a:off x="2887980" y="4331335"/>
            <a:ext cx="3657600" cy="228600"/>
            <a:chOff x="2659380" y="6102985"/>
            <a:chExt cx="3657600" cy="228600"/>
          </a:xfrm>
        </p:grpSpPr>
        <p:sp>
          <p:nvSpPr>
            <p:cNvPr id="25" name="Line 28"/>
            <p:cNvSpPr>
              <a:spLocks noChangeShapeType="1"/>
            </p:cNvSpPr>
            <p:nvPr/>
          </p:nvSpPr>
          <p:spPr bwMode="auto">
            <a:xfrm>
              <a:off x="2659380" y="6232525"/>
              <a:ext cx="3657600" cy="0"/>
            </a:xfrm>
            <a:prstGeom prst="line">
              <a:avLst/>
            </a:prstGeom>
            <a:noFill/>
            <a:ln w="9525">
              <a:solidFill>
                <a:srgbClr val="FF0000"/>
              </a:solidFill>
              <a:round/>
              <a:headEnd type="arrow" w="med" len="med"/>
              <a:tailEnd type="arrow" w="med" len="med"/>
            </a:ln>
          </p:spPr>
          <p:txBody>
            <a:bodyPr>
              <a:spAutoFit/>
            </a:bodyPr>
            <a:lstStyle/>
            <a:p>
              <a:endParaRPr lang="en-US"/>
            </a:p>
          </p:txBody>
        </p:sp>
        <p:sp>
          <p:nvSpPr>
            <p:cNvPr id="26" name="Line 30"/>
            <p:cNvSpPr>
              <a:spLocks noChangeShapeType="1"/>
            </p:cNvSpPr>
            <p:nvPr/>
          </p:nvSpPr>
          <p:spPr bwMode="auto">
            <a:xfrm>
              <a:off x="4419600" y="6102985"/>
              <a:ext cx="228600" cy="228600"/>
            </a:xfrm>
            <a:prstGeom prst="line">
              <a:avLst/>
            </a:prstGeom>
            <a:noFill/>
            <a:ln w="38100">
              <a:solidFill>
                <a:srgbClr val="FF0000"/>
              </a:solidFill>
              <a:round/>
              <a:headEnd/>
              <a:tailEnd/>
            </a:ln>
          </p:spPr>
          <p:txBody>
            <a:bodyPr wrap="none">
              <a:spAutoFit/>
            </a:bodyPr>
            <a:lstStyle/>
            <a:p>
              <a:endParaRPr lang="en-US"/>
            </a:p>
          </p:txBody>
        </p:sp>
        <p:sp>
          <p:nvSpPr>
            <p:cNvPr id="27" name="Line 31"/>
            <p:cNvSpPr>
              <a:spLocks noChangeShapeType="1"/>
            </p:cNvSpPr>
            <p:nvPr/>
          </p:nvSpPr>
          <p:spPr bwMode="auto">
            <a:xfrm flipH="1">
              <a:off x="4419600" y="6102985"/>
              <a:ext cx="228600" cy="228600"/>
            </a:xfrm>
            <a:prstGeom prst="line">
              <a:avLst/>
            </a:prstGeom>
            <a:noFill/>
            <a:ln w="38100">
              <a:solidFill>
                <a:srgbClr val="FF0000"/>
              </a:solidFill>
              <a:round/>
              <a:headEnd/>
              <a:tailEnd/>
            </a:ln>
          </p:spPr>
          <p:txBody>
            <a:bodyPr wrap="none">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 name="Rectangle 687"/>
          <p:cNvSpPr/>
          <p:nvPr/>
        </p:nvSpPr>
        <p:spPr bwMode="gray">
          <a:xfrm>
            <a:off x="2118732" y="791737"/>
            <a:ext cx="5542156" cy="5531004"/>
          </a:xfrm>
          <a:prstGeom prst="rect">
            <a:avLst/>
          </a:prstGeom>
          <a:gradFill flip="none" rotWithShape="1">
            <a:gsLst>
              <a:gs pos="0">
                <a:srgbClr val="898B8F"/>
              </a:gs>
              <a:gs pos="100000">
                <a:srgbClr val="3D393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defRPr/>
            </a:pPr>
            <a:endParaRPr lang="en-US" dirty="0" smtClean="0">
              <a:solidFill>
                <a:schemeClr val="bg1"/>
              </a:solidFill>
            </a:endParaRPr>
          </a:p>
        </p:txBody>
      </p:sp>
      <p:sp>
        <p:nvSpPr>
          <p:cNvPr id="22532" name="Rectangle 230"/>
          <p:cNvSpPr>
            <a:spLocks noGrp="1" noChangeArrowheads="1"/>
          </p:cNvSpPr>
          <p:nvPr>
            <p:ph type="title"/>
          </p:nvPr>
        </p:nvSpPr>
        <p:spPr>
          <a:xfrm>
            <a:off x="185737" y="155304"/>
            <a:ext cx="8958263" cy="715962"/>
          </a:xfrm>
          <a:noFill/>
        </p:spPr>
        <p:txBody>
          <a:bodyPr/>
          <a:lstStyle/>
          <a:p>
            <a:r>
              <a:rPr lang="en-US" dirty="0" smtClean="0"/>
              <a:t>Thin Provisioning Aware</a:t>
            </a:r>
          </a:p>
        </p:txBody>
      </p:sp>
      <p:sp>
        <p:nvSpPr>
          <p:cNvPr id="95463" name="Rectangle 231"/>
          <p:cNvSpPr>
            <a:spLocks noChangeArrowheads="1"/>
          </p:cNvSpPr>
          <p:nvPr/>
        </p:nvSpPr>
        <p:spPr bwMode="auto">
          <a:xfrm>
            <a:off x="304800" y="2819400"/>
            <a:ext cx="1676400" cy="1339850"/>
          </a:xfrm>
          <a:prstGeom prst="rect">
            <a:avLst/>
          </a:prstGeom>
          <a:solidFill>
            <a:srgbClr val="FFC000"/>
          </a:solidFill>
          <a:ln w="9525">
            <a:solidFill>
              <a:schemeClr val="tx1"/>
            </a:solidFill>
            <a:miter lim="800000"/>
            <a:headEnd/>
            <a:tailEnd/>
          </a:ln>
        </p:spPr>
        <p:txBody>
          <a:bodyPr>
            <a:spAutoFit/>
          </a:bodyPr>
          <a:lstStyle/>
          <a:p>
            <a:pPr algn="ctr">
              <a:lnSpc>
                <a:spcPct val="90000"/>
              </a:lnSpc>
              <a:buClr>
                <a:srgbClr val="FFCC00"/>
              </a:buClr>
            </a:pPr>
            <a:r>
              <a:rPr lang="en-US" sz="1800" b="0" dirty="0">
                <a:solidFill>
                  <a:schemeClr val="bg2"/>
                </a:solidFill>
                <a:latin typeface="Arial" pitchFamily="34" charset="0"/>
              </a:rPr>
              <a:t>Don’t purchase or mirror unused allocated capacity</a:t>
            </a:r>
          </a:p>
        </p:txBody>
      </p:sp>
      <p:grpSp>
        <p:nvGrpSpPr>
          <p:cNvPr id="460" name="Group 2"/>
          <p:cNvGrpSpPr>
            <a:grpSpLocks/>
          </p:cNvGrpSpPr>
          <p:nvPr/>
        </p:nvGrpSpPr>
        <p:grpSpPr bwMode="auto">
          <a:xfrm>
            <a:off x="2660333" y="896938"/>
            <a:ext cx="4576763" cy="2303462"/>
            <a:chOff x="1444" y="565"/>
            <a:chExt cx="2883" cy="1451"/>
          </a:xfrm>
        </p:grpSpPr>
        <p:sp>
          <p:nvSpPr>
            <p:cNvPr id="461" name="Text Box 3"/>
            <p:cNvSpPr txBox="1">
              <a:spLocks noChangeArrowheads="1"/>
            </p:cNvSpPr>
            <p:nvPr/>
          </p:nvSpPr>
          <p:spPr bwMode="auto">
            <a:xfrm>
              <a:off x="1636" y="593"/>
              <a:ext cx="960" cy="183"/>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Base Volume</a:t>
              </a:r>
            </a:p>
          </p:txBody>
        </p:sp>
        <p:sp>
          <p:nvSpPr>
            <p:cNvPr id="462" name="Text Box 4"/>
            <p:cNvSpPr txBox="1">
              <a:spLocks noChangeArrowheads="1"/>
            </p:cNvSpPr>
            <p:nvPr/>
          </p:nvSpPr>
          <p:spPr bwMode="auto">
            <a:xfrm>
              <a:off x="3216" y="565"/>
              <a:ext cx="960" cy="183"/>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Remote Copy</a:t>
              </a:r>
            </a:p>
          </p:txBody>
        </p:sp>
        <p:grpSp>
          <p:nvGrpSpPr>
            <p:cNvPr id="463" name="Group 5"/>
            <p:cNvGrpSpPr>
              <a:grpSpLocks/>
            </p:cNvGrpSpPr>
            <p:nvPr/>
          </p:nvGrpSpPr>
          <p:grpSpPr bwMode="auto">
            <a:xfrm>
              <a:off x="1444" y="805"/>
              <a:ext cx="2883" cy="1211"/>
              <a:chOff x="1444" y="805"/>
              <a:chExt cx="2883" cy="1211"/>
            </a:xfrm>
          </p:grpSpPr>
          <p:sp>
            <p:nvSpPr>
              <p:cNvPr id="464" name="Text Box 6"/>
              <p:cNvSpPr txBox="1">
                <a:spLocks noChangeArrowheads="1"/>
              </p:cNvSpPr>
              <p:nvPr/>
            </p:nvSpPr>
            <p:spPr bwMode="auto">
              <a:xfrm>
                <a:off x="1925" y="805"/>
                <a:ext cx="826" cy="14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900" b="0" i="0" u="sng" strike="noStrike" kern="0" cap="none" spc="0" normalizeH="0" baseline="0" noProof="0" dirty="0" smtClean="0">
                    <a:ln>
                      <a:noFill/>
                    </a:ln>
                    <a:solidFill>
                      <a:srgbClr val="FFFF00"/>
                    </a:solidFill>
                    <a:effectLst/>
                    <a:uLnTx/>
                    <a:uFillTx/>
                    <a:latin typeface="Arial" pitchFamily="34" charset="0"/>
                  </a:rPr>
                  <a:t>RAID Protection</a:t>
                </a:r>
              </a:p>
            </p:txBody>
          </p:sp>
          <p:grpSp>
            <p:nvGrpSpPr>
              <p:cNvPr id="465" name="Group 7"/>
              <p:cNvGrpSpPr>
                <a:grpSpLocks/>
              </p:cNvGrpSpPr>
              <p:nvPr/>
            </p:nvGrpSpPr>
            <p:grpSpPr bwMode="auto">
              <a:xfrm>
                <a:off x="1444" y="934"/>
                <a:ext cx="1153" cy="1082"/>
                <a:chOff x="912" y="1699"/>
                <a:chExt cx="1344" cy="1373"/>
              </a:xfrm>
            </p:grpSpPr>
            <p:sp>
              <p:nvSpPr>
                <p:cNvPr id="549" name="Rectangle 8"/>
                <p:cNvSpPr>
                  <a:spLocks noChangeArrowheads="1"/>
                </p:cNvSpPr>
                <p:nvPr/>
              </p:nvSpPr>
              <p:spPr bwMode="auto">
                <a:xfrm>
                  <a:off x="960" y="1699"/>
                  <a:ext cx="648" cy="1373"/>
                </a:xfrm>
                <a:prstGeom prst="rect">
                  <a:avLst/>
                </a:prstGeom>
                <a:solidFill>
                  <a:srgbClr val="C0C0C0"/>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sp>
              <p:nvSpPr>
                <p:cNvPr id="550" name="Rectangle 9"/>
                <p:cNvSpPr>
                  <a:spLocks noChangeArrowheads="1"/>
                </p:cNvSpPr>
                <p:nvPr/>
              </p:nvSpPr>
              <p:spPr bwMode="auto">
                <a:xfrm>
                  <a:off x="1608" y="1699"/>
                  <a:ext cx="648" cy="1373"/>
                </a:xfrm>
                <a:prstGeom prst="rect">
                  <a:avLst/>
                </a:prstGeom>
                <a:solidFill>
                  <a:srgbClr val="C0C0C0"/>
                </a:solidFill>
                <a:ln w="9525">
                  <a:solidFill>
                    <a:srgbClr val="FFFFFF"/>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1" name="Rectangle 10"/>
                <p:cNvSpPr>
                  <a:spLocks noChangeArrowheads="1"/>
                </p:cNvSpPr>
                <p:nvPr/>
              </p:nvSpPr>
              <p:spPr bwMode="auto">
                <a:xfrm>
                  <a:off x="960" y="2675"/>
                  <a:ext cx="648" cy="397"/>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sp>
              <p:nvSpPr>
                <p:cNvPr id="552" name="Rectangle 11"/>
                <p:cNvSpPr>
                  <a:spLocks noChangeArrowheads="1"/>
                </p:cNvSpPr>
                <p:nvPr/>
              </p:nvSpPr>
              <p:spPr bwMode="auto">
                <a:xfrm>
                  <a:off x="1608" y="2675"/>
                  <a:ext cx="648" cy="397"/>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grpSp>
              <p:nvGrpSpPr>
                <p:cNvPr id="553" name="Group 12"/>
                <p:cNvGrpSpPr>
                  <a:grpSpLocks/>
                </p:cNvGrpSpPr>
                <p:nvPr/>
              </p:nvGrpSpPr>
              <p:grpSpPr bwMode="auto">
                <a:xfrm>
                  <a:off x="1035" y="1771"/>
                  <a:ext cx="514" cy="145"/>
                  <a:chOff x="2592" y="1920"/>
                  <a:chExt cx="720" cy="192"/>
                </a:xfrm>
              </p:grpSpPr>
              <p:sp>
                <p:nvSpPr>
                  <p:cNvPr id="621" name="AutoShape 1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2" name="AutoShape 1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3" name="AutoShape 1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4" name="AutoShape 1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4" name="Group 17"/>
                <p:cNvGrpSpPr>
                  <a:grpSpLocks/>
                </p:cNvGrpSpPr>
                <p:nvPr/>
              </p:nvGrpSpPr>
              <p:grpSpPr bwMode="auto">
                <a:xfrm>
                  <a:off x="1035" y="1952"/>
                  <a:ext cx="514" cy="144"/>
                  <a:chOff x="2592" y="1920"/>
                  <a:chExt cx="720" cy="192"/>
                </a:xfrm>
              </p:grpSpPr>
              <p:sp>
                <p:nvSpPr>
                  <p:cNvPr id="617" name="AutoShape 1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8" name="AutoShape 1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9" name="AutoShape 2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0" name="AutoShape 2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5" name="Group 22"/>
                <p:cNvGrpSpPr>
                  <a:grpSpLocks/>
                </p:cNvGrpSpPr>
                <p:nvPr/>
              </p:nvGrpSpPr>
              <p:grpSpPr bwMode="auto">
                <a:xfrm>
                  <a:off x="1035" y="2133"/>
                  <a:ext cx="514" cy="144"/>
                  <a:chOff x="2592" y="1920"/>
                  <a:chExt cx="720" cy="192"/>
                </a:xfrm>
              </p:grpSpPr>
              <p:sp>
                <p:nvSpPr>
                  <p:cNvPr id="613" name="AutoShape 2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4" name="AutoShape 2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5" name="AutoShape 2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6" name="AutoShape 2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6" name="Group 27"/>
                <p:cNvGrpSpPr>
                  <a:grpSpLocks/>
                </p:cNvGrpSpPr>
                <p:nvPr/>
              </p:nvGrpSpPr>
              <p:grpSpPr bwMode="auto">
                <a:xfrm>
                  <a:off x="1035" y="2277"/>
                  <a:ext cx="514" cy="145"/>
                  <a:chOff x="2592" y="1920"/>
                  <a:chExt cx="720" cy="192"/>
                </a:xfrm>
              </p:grpSpPr>
              <p:sp>
                <p:nvSpPr>
                  <p:cNvPr id="609" name="AutoShape 2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0" name="AutoShape 2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1" name="AutoShape 3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2" name="AutoShape 3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7" name="Group 32"/>
                <p:cNvGrpSpPr>
                  <a:grpSpLocks/>
                </p:cNvGrpSpPr>
                <p:nvPr/>
              </p:nvGrpSpPr>
              <p:grpSpPr bwMode="auto">
                <a:xfrm>
                  <a:off x="1035" y="2422"/>
                  <a:ext cx="514" cy="144"/>
                  <a:chOff x="2592" y="1920"/>
                  <a:chExt cx="720" cy="192"/>
                </a:xfrm>
              </p:grpSpPr>
              <p:sp>
                <p:nvSpPr>
                  <p:cNvPr id="605" name="AutoShape 3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6" name="AutoShape 3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7" name="AutoShape 3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8" name="AutoShape 3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8" name="Group 37"/>
                <p:cNvGrpSpPr>
                  <a:grpSpLocks/>
                </p:cNvGrpSpPr>
                <p:nvPr/>
              </p:nvGrpSpPr>
              <p:grpSpPr bwMode="auto">
                <a:xfrm>
                  <a:off x="1035" y="2747"/>
                  <a:ext cx="514" cy="144"/>
                  <a:chOff x="2592" y="1920"/>
                  <a:chExt cx="720" cy="192"/>
                </a:xfrm>
              </p:grpSpPr>
              <p:sp>
                <p:nvSpPr>
                  <p:cNvPr id="601" name="AutoShape 3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2" name="AutoShape 3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3" name="AutoShape 4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4" name="AutoShape 4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59" name="Group 42"/>
                <p:cNvGrpSpPr>
                  <a:grpSpLocks/>
                </p:cNvGrpSpPr>
                <p:nvPr/>
              </p:nvGrpSpPr>
              <p:grpSpPr bwMode="auto">
                <a:xfrm>
                  <a:off x="1035" y="2891"/>
                  <a:ext cx="514" cy="145"/>
                  <a:chOff x="2592" y="1920"/>
                  <a:chExt cx="720" cy="192"/>
                </a:xfrm>
              </p:grpSpPr>
              <p:sp>
                <p:nvSpPr>
                  <p:cNvPr id="597" name="AutoShape 4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8" name="AutoShape 4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9" name="AutoShape 4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0" name="AutoShape 4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0" name="Group 47"/>
                <p:cNvGrpSpPr>
                  <a:grpSpLocks/>
                </p:cNvGrpSpPr>
                <p:nvPr/>
              </p:nvGrpSpPr>
              <p:grpSpPr bwMode="auto">
                <a:xfrm>
                  <a:off x="1683" y="1771"/>
                  <a:ext cx="514" cy="145"/>
                  <a:chOff x="2592" y="1920"/>
                  <a:chExt cx="720" cy="192"/>
                </a:xfrm>
              </p:grpSpPr>
              <p:sp>
                <p:nvSpPr>
                  <p:cNvPr id="593" name="AutoShape 4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4" name="AutoShape 4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5" name="AutoShape 5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6" name="AutoShape 5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1" name="Group 52"/>
                <p:cNvGrpSpPr>
                  <a:grpSpLocks/>
                </p:cNvGrpSpPr>
                <p:nvPr/>
              </p:nvGrpSpPr>
              <p:grpSpPr bwMode="auto">
                <a:xfrm>
                  <a:off x="1683" y="1952"/>
                  <a:ext cx="514" cy="144"/>
                  <a:chOff x="2592" y="1920"/>
                  <a:chExt cx="720" cy="192"/>
                </a:xfrm>
              </p:grpSpPr>
              <p:sp>
                <p:nvSpPr>
                  <p:cNvPr id="589" name="AutoShape 5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0" name="AutoShape 5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1" name="AutoShape 5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2" name="AutoShape 5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2" name="Group 57"/>
                <p:cNvGrpSpPr>
                  <a:grpSpLocks/>
                </p:cNvGrpSpPr>
                <p:nvPr/>
              </p:nvGrpSpPr>
              <p:grpSpPr bwMode="auto">
                <a:xfrm>
                  <a:off x="1683" y="2133"/>
                  <a:ext cx="514" cy="144"/>
                  <a:chOff x="2592" y="1920"/>
                  <a:chExt cx="720" cy="192"/>
                </a:xfrm>
              </p:grpSpPr>
              <p:sp>
                <p:nvSpPr>
                  <p:cNvPr id="585" name="AutoShape 5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6" name="AutoShape 5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7" name="AutoShape 6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8" name="AutoShape 6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3" name="Group 62"/>
                <p:cNvGrpSpPr>
                  <a:grpSpLocks/>
                </p:cNvGrpSpPr>
                <p:nvPr/>
              </p:nvGrpSpPr>
              <p:grpSpPr bwMode="auto">
                <a:xfrm>
                  <a:off x="1683" y="2277"/>
                  <a:ext cx="514" cy="145"/>
                  <a:chOff x="2592" y="1920"/>
                  <a:chExt cx="720" cy="192"/>
                </a:xfrm>
              </p:grpSpPr>
              <p:sp>
                <p:nvSpPr>
                  <p:cNvPr id="581" name="AutoShape 6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2" name="AutoShape 6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3" name="AutoShape 6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4" name="AutoShape 6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4" name="Group 67"/>
                <p:cNvGrpSpPr>
                  <a:grpSpLocks/>
                </p:cNvGrpSpPr>
                <p:nvPr/>
              </p:nvGrpSpPr>
              <p:grpSpPr bwMode="auto">
                <a:xfrm>
                  <a:off x="1683" y="2422"/>
                  <a:ext cx="514" cy="144"/>
                  <a:chOff x="2592" y="1920"/>
                  <a:chExt cx="720" cy="192"/>
                </a:xfrm>
              </p:grpSpPr>
              <p:sp>
                <p:nvSpPr>
                  <p:cNvPr id="577" name="AutoShape 6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8" name="AutoShape 6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9" name="AutoShape 7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0" name="AutoShape 7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5" name="Group 72"/>
                <p:cNvGrpSpPr>
                  <a:grpSpLocks/>
                </p:cNvGrpSpPr>
                <p:nvPr/>
              </p:nvGrpSpPr>
              <p:grpSpPr bwMode="auto">
                <a:xfrm>
                  <a:off x="1683" y="2747"/>
                  <a:ext cx="514" cy="144"/>
                  <a:chOff x="2592" y="1920"/>
                  <a:chExt cx="720" cy="192"/>
                </a:xfrm>
              </p:grpSpPr>
              <p:sp>
                <p:nvSpPr>
                  <p:cNvPr id="573" name="AutoShape 7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4" name="AutoShape 7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5" name="AutoShape 7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6" name="AutoShape 7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6" name="Group 77"/>
                <p:cNvGrpSpPr>
                  <a:grpSpLocks/>
                </p:cNvGrpSpPr>
                <p:nvPr/>
              </p:nvGrpSpPr>
              <p:grpSpPr bwMode="auto">
                <a:xfrm>
                  <a:off x="1683" y="2891"/>
                  <a:ext cx="514" cy="145"/>
                  <a:chOff x="2592" y="1920"/>
                  <a:chExt cx="720" cy="192"/>
                </a:xfrm>
              </p:grpSpPr>
              <p:sp>
                <p:nvSpPr>
                  <p:cNvPr id="569" name="AutoShape 7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0" name="AutoShape 7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1" name="AutoShape 8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2" name="AutoShape 8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567" name="Text Box 82"/>
                <p:cNvSpPr txBox="1">
                  <a:spLocks noChangeArrowheads="1"/>
                </p:cNvSpPr>
                <p:nvPr/>
              </p:nvSpPr>
              <p:spPr bwMode="auto">
                <a:xfrm>
                  <a:off x="912" y="2131"/>
                  <a:ext cx="816" cy="19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dirty="0" smtClean="0">
                      <a:ln>
                        <a:noFill/>
                      </a:ln>
                      <a:solidFill>
                        <a:srgbClr val="000000"/>
                      </a:solidFill>
                      <a:effectLst/>
                      <a:uLnTx/>
                      <a:uFillTx/>
                      <a:latin typeface="Arial" pitchFamily="34" charset="0"/>
                    </a:rPr>
                    <a:t>2 TB</a:t>
                  </a:r>
                </a:p>
              </p:txBody>
            </p:sp>
            <p:sp>
              <p:nvSpPr>
                <p:cNvPr id="568" name="Text Box 83"/>
                <p:cNvSpPr txBox="1">
                  <a:spLocks noChangeArrowheads="1"/>
                </p:cNvSpPr>
                <p:nvPr/>
              </p:nvSpPr>
              <p:spPr bwMode="auto">
                <a:xfrm>
                  <a:off x="912" y="2755"/>
                  <a:ext cx="816" cy="19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dirty="0" smtClean="0">
                      <a:ln>
                        <a:noFill/>
                      </a:ln>
                      <a:solidFill>
                        <a:srgbClr val="000000"/>
                      </a:solidFill>
                      <a:effectLst/>
                      <a:uLnTx/>
                      <a:uFillTx/>
                      <a:latin typeface="Arial" pitchFamily="34" charset="0"/>
                    </a:rPr>
                    <a:t>1 TB</a:t>
                  </a:r>
                </a:p>
              </p:txBody>
            </p:sp>
          </p:grpSp>
          <p:sp>
            <p:nvSpPr>
              <p:cNvPr id="466" name="Text Box 84"/>
              <p:cNvSpPr txBox="1">
                <a:spLocks noChangeArrowheads="1"/>
              </p:cNvSpPr>
              <p:nvPr/>
            </p:nvSpPr>
            <p:spPr bwMode="auto">
              <a:xfrm>
                <a:off x="1999" y="1273"/>
                <a:ext cx="702"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dirty="0" smtClean="0">
                    <a:ln>
                      <a:noFill/>
                    </a:ln>
                    <a:solidFill>
                      <a:srgbClr val="000000"/>
                    </a:solidFill>
                    <a:effectLst/>
                    <a:uLnTx/>
                    <a:uFillTx/>
                    <a:latin typeface="Arial" pitchFamily="34" charset="0"/>
                  </a:rPr>
                  <a:t>2 TB</a:t>
                </a:r>
              </a:p>
            </p:txBody>
          </p:sp>
          <p:sp>
            <p:nvSpPr>
              <p:cNvPr id="467" name="Text Box 85"/>
              <p:cNvSpPr txBox="1">
                <a:spLocks noChangeArrowheads="1"/>
              </p:cNvSpPr>
              <p:nvPr/>
            </p:nvSpPr>
            <p:spPr bwMode="auto">
              <a:xfrm>
                <a:off x="2012" y="1766"/>
                <a:ext cx="702" cy="154"/>
              </a:xfrm>
              <a:prstGeom prst="rect">
                <a:avLst/>
              </a:prstGeom>
              <a:noFill/>
              <a:ln w="9525">
                <a:noFill/>
                <a:miter lim="800000"/>
                <a:headEnd/>
                <a:tailEnd/>
              </a:ln>
            </p:spPr>
            <p:txBody>
              <a:bodyPr>
                <a:spAutoFit/>
              </a:bodyPr>
              <a:lstStyle/>
              <a:p>
                <a:pPr lvl="0" algn="ctr">
                  <a:spcBef>
                    <a:spcPct val="50000"/>
                  </a:spcBef>
                </a:pPr>
                <a:r>
                  <a:rPr lang="en-US" sz="1000" b="1" kern="0" dirty="0" smtClean="0">
                    <a:solidFill>
                      <a:srgbClr val="000000"/>
                    </a:solidFill>
                    <a:latin typeface="Arial" pitchFamily="34" charset="0"/>
                  </a:rPr>
                  <a:t>1TB</a:t>
                </a:r>
                <a:endParaRPr kumimoji="0" lang="en-US" sz="1000" b="1" i="0" strike="noStrike" kern="0" cap="none" spc="0" normalizeH="0" baseline="0" noProof="0" dirty="0" smtClean="0">
                  <a:ln>
                    <a:noFill/>
                  </a:ln>
                  <a:solidFill>
                    <a:srgbClr val="000000"/>
                  </a:solidFill>
                  <a:effectLst/>
                  <a:uLnTx/>
                  <a:uFillTx/>
                  <a:latin typeface="Arial" pitchFamily="34" charset="0"/>
                </a:endParaRPr>
              </a:p>
            </p:txBody>
          </p:sp>
          <p:sp>
            <p:nvSpPr>
              <p:cNvPr id="468" name="Text Box 86"/>
              <p:cNvSpPr txBox="1">
                <a:spLocks noChangeArrowheads="1"/>
              </p:cNvSpPr>
              <p:nvPr/>
            </p:nvSpPr>
            <p:spPr bwMode="auto">
              <a:xfrm>
                <a:off x="3503" y="805"/>
                <a:ext cx="824" cy="14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900" b="0" i="0" u="sng" strike="noStrike" kern="0" cap="none" spc="0" normalizeH="0" baseline="0" noProof="0" smtClean="0">
                    <a:ln>
                      <a:noFill/>
                    </a:ln>
                    <a:solidFill>
                      <a:srgbClr val="FFFF00"/>
                    </a:solidFill>
                    <a:effectLst/>
                    <a:uLnTx/>
                    <a:uFillTx/>
                    <a:latin typeface="Arial" pitchFamily="34" charset="0"/>
                  </a:rPr>
                  <a:t>RAID Protection</a:t>
                </a:r>
              </a:p>
            </p:txBody>
          </p:sp>
          <p:grpSp>
            <p:nvGrpSpPr>
              <p:cNvPr id="469" name="Group 87"/>
              <p:cNvGrpSpPr>
                <a:grpSpLocks/>
              </p:cNvGrpSpPr>
              <p:nvPr/>
            </p:nvGrpSpPr>
            <p:grpSpPr bwMode="auto">
              <a:xfrm>
                <a:off x="3047" y="934"/>
                <a:ext cx="1154" cy="1082"/>
                <a:chOff x="910" y="1699"/>
                <a:chExt cx="1346" cy="1373"/>
              </a:xfrm>
            </p:grpSpPr>
            <p:sp>
              <p:nvSpPr>
                <p:cNvPr id="473" name="Rectangle 88"/>
                <p:cNvSpPr>
                  <a:spLocks noChangeArrowheads="1"/>
                </p:cNvSpPr>
                <p:nvPr/>
              </p:nvSpPr>
              <p:spPr bwMode="auto">
                <a:xfrm>
                  <a:off x="960" y="1699"/>
                  <a:ext cx="648" cy="1373"/>
                </a:xfrm>
                <a:prstGeom prst="rect">
                  <a:avLst/>
                </a:prstGeom>
                <a:solidFill>
                  <a:srgbClr val="C0C0C0"/>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sp>
              <p:nvSpPr>
                <p:cNvPr id="474" name="Rectangle 89"/>
                <p:cNvSpPr>
                  <a:spLocks noChangeArrowheads="1"/>
                </p:cNvSpPr>
                <p:nvPr/>
              </p:nvSpPr>
              <p:spPr bwMode="auto">
                <a:xfrm>
                  <a:off x="1608" y="1699"/>
                  <a:ext cx="648" cy="1373"/>
                </a:xfrm>
                <a:prstGeom prst="rect">
                  <a:avLst/>
                </a:prstGeom>
                <a:solidFill>
                  <a:srgbClr val="C0C0C0"/>
                </a:solidFill>
                <a:ln w="9525">
                  <a:solidFill>
                    <a:srgbClr val="FFFFFF"/>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5" name="Rectangle 90"/>
                <p:cNvSpPr>
                  <a:spLocks noChangeArrowheads="1"/>
                </p:cNvSpPr>
                <p:nvPr/>
              </p:nvSpPr>
              <p:spPr bwMode="auto">
                <a:xfrm>
                  <a:off x="960" y="2675"/>
                  <a:ext cx="648" cy="397"/>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sp>
              <p:nvSpPr>
                <p:cNvPr id="476" name="Rectangle 91"/>
                <p:cNvSpPr>
                  <a:spLocks noChangeArrowheads="1"/>
                </p:cNvSpPr>
                <p:nvPr/>
              </p:nvSpPr>
              <p:spPr bwMode="auto">
                <a:xfrm>
                  <a:off x="1608" y="2675"/>
                  <a:ext cx="648" cy="397"/>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grpSp>
              <p:nvGrpSpPr>
                <p:cNvPr id="477" name="Group 92"/>
                <p:cNvGrpSpPr>
                  <a:grpSpLocks/>
                </p:cNvGrpSpPr>
                <p:nvPr/>
              </p:nvGrpSpPr>
              <p:grpSpPr bwMode="auto">
                <a:xfrm>
                  <a:off x="1035" y="1771"/>
                  <a:ext cx="514" cy="145"/>
                  <a:chOff x="2592" y="1920"/>
                  <a:chExt cx="720" cy="192"/>
                </a:xfrm>
              </p:grpSpPr>
              <p:sp>
                <p:nvSpPr>
                  <p:cNvPr id="545" name="AutoShape 9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6" name="AutoShape 9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7" name="AutoShape 9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8" name="AutoShape 9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78" name="Group 97"/>
                <p:cNvGrpSpPr>
                  <a:grpSpLocks/>
                </p:cNvGrpSpPr>
                <p:nvPr/>
              </p:nvGrpSpPr>
              <p:grpSpPr bwMode="auto">
                <a:xfrm>
                  <a:off x="1035" y="1952"/>
                  <a:ext cx="514" cy="144"/>
                  <a:chOff x="2592" y="1920"/>
                  <a:chExt cx="720" cy="192"/>
                </a:xfrm>
              </p:grpSpPr>
              <p:sp>
                <p:nvSpPr>
                  <p:cNvPr id="541" name="AutoShape 9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2" name="AutoShape 9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3" name="AutoShape 10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4" name="AutoShape 10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79" name="Group 102"/>
                <p:cNvGrpSpPr>
                  <a:grpSpLocks/>
                </p:cNvGrpSpPr>
                <p:nvPr/>
              </p:nvGrpSpPr>
              <p:grpSpPr bwMode="auto">
                <a:xfrm>
                  <a:off x="1035" y="2133"/>
                  <a:ext cx="514" cy="144"/>
                  <a:chOff x="2592" y="1920"/>
                  <a:chExt cx="720" cy="192"/>
                </a:xfrm>
              </p:grpSpPr>
              <p:sp>
                <p:nvSpPr>
                  <p:cNvPr id="537" name="AutoShape 10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8" name="AutoShape 10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9" name="AutoShape 10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0" name="AutoShape 10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0" name="Group 107"/>
                <p:cNvGrpSpPr>
                  <a:grpSpLocks/>
                </p:cNvGrpSpPr>
                <p:nvPr/>
              </p:nvGrpSpPr>
              <p:grpSpPr bwMode="auto">
                <a:xfrm>
                  <a:off x="1035" y="2277"/>
                  <a:ext cx="514" cy="145"/>
                  <a:chOff x="2592" y="1920"/>
                  <a:chExt cx="720" cy="192"/>
                </a:xfrm>
              </p:grpSpPr>
              <p:sp>
                <p:nvSpPr>
                  <p:cNvPr id="533" name="AutoShape 10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4" name="AutoShape 10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5" name="AutoShape 11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6" name="AutoShape 11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1" name="Group 112"/>
                <p:cNvGrpSpPr>
                  <a:grpSpLocks/>
                </p:cNvGrpSpPr>
                <p:nvPr/>
              </p:nvGrpSpPr>
              <p:grpSpPr bwMode="auto">
                <a:xfrm>
                  <a:off x="1035" y="2424"/>
                  <a:ext cx="514" cy="145"/>
                  <a:chOff x="2592" y="1920"/>
                  <a:chExt cx="720" cy="193"/>
                </a:xfrm>
              </p:grpSpPr>
              <p:sp>
                <p:nvSpPr>
                  <p:cNvPr id="529" name="AutoShape 11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0" name="AutoShape 11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1" name="AutoShape 115"/>
                  <p:cNvSpPr>
                    <a:spLocks noChangeArrowheads="1"/>
                  </p:cNvSpPr>
                  <p:nvPr/>
                </p:nvSpPr>
                <p:spPr bwMode="auto">
                  <a:xfrm>
                    <a:off x="2966" y="1921"/>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532" name="AutoShape 11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2" name="Group 117"/>
                <p:cNvGrpSpPr>
                  <a:grpSpLocks/>
                </p:cNvGrpSpPr>
                <p:nvPr/>
              </p:nvGrpSpPr>
              <p:grpSpPr bwMode="auto">
                <a:xfrm>
                  <a:off x="1035" y="2747"/>
                  <a:ext cx="514" cy="144"/>
                  <a:chOff x="2592" y="1920"/>
                  <a:chExt cx="720" cy="192"/>
                </a:xfrm>
              </p:grpSpPr>
              <p:sp>
                <p:nvSpPr>
                  <p:cNvPr id="525" name="AutoShape 11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6" name="AutoShape 11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7" name="AutoShape 12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8" name="AutoShape 12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3" name="Group 122"/>
                <p:cNvGrpSpPr>
                  <a:grpSpLocks/>
                </p:cNvGrpSpPr>
                <p:nvPr/>
              </p:nvGrpSpPr>
              <p:grpSpPr bwMode="auto">
                <a:xfrm>
                  <a:off x="1035" y="2891"/>
                  <a:ext cx="514" cy="145"/>
                  <a:chOff x="2592" y="1920"/>
                  <a:chExt cx="720" cy="192"/>
                </a:xfrm>
              </p:grpSpPr>
              <p:sp>
                <p:nvSpPr>
                  <p:cNvPr id="521" name="AutoShape 12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2" name="AutoShape 12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3" name="AutoShape 12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4" name="AutoShape 12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4" name="Group 127"/>
                <p:cNvGrpSpPr>
                  <a:grpSpLocks/>
                </p:cNvGrpSpPr>
                <p:nvPr/>
              </p:nvGrpSpPr>
              <p:grpSpPr bwMode="auto">
                <a:xfrm>
                  <a:off x="1683" y="1771"/>
                  <a:ext cx="514" cy="145"/>
                  <a:chOff x="2592" y="1920"/>
                  <a:chExt cx="720" cy="192"/>
                </a:xfrm>
              </p:grpSpPr>
              <p:sp>
                <p:nvSpPr>
                  <p:cNvPr id="517" name="AutoShape 12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8" name="AutoShape 12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9" name="AutoShape 13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0" name="AutoShape 13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5" name="Group 132"/>
                <p:cNvGrpSpPr>
                  <a:grpSpLocks/>
                </p:cNvGrpSpPr>
                <p:nvPr/>
              </p:nvGrpSpPr>
              <p:grpSpPr bwMode="auto">
                <a:xfrm>
                  <a:off x="1683" y="1952"/>
                  <a:ext cx="514" cy="144"/>
                  <a:chOff x="2592" y="1920"/>
                  <a:chExt cx="720" cy="192"/>
                </a:xfrm>
              </p:grpSpPr>
              <p:sp>
                <p:nvSpPr>
                  <p:cNvPr id="513" name="AutoShape 13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4" name="AutoShape 13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5" name="AutoShape 13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6" name="AutoShape 13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6" name="Group 137"/>
                <p:cNvGrpSpPr>
                  <a:grpSpLocks/>
                </p:cNvGrpSpPr>
                <p:nvPr/>
              </p:nvGrpSpPr>
              <p:grpSpPr bwMode="auto">
                <a:xfrm>
                  <a:off x="1683" y="2133"/>
                  <a:ext cx="514" cy="144"/>
                  <a:chOff x="2592" y="1920"/>
                  <a:chExt cx="720" cy="192"/>
                </a:xfrm>
              </p:grpSpPr>
              <p:sp>
                <p:nvSpPr>
                  <p:cNvPr id="509" name="AutoShape 13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0" name="AutoShape 13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1" name="AutoShape 14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2" name="AutoShape 14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7" name="Group 142"/>
                <p:cNvGrpSpPr>
                  <a:grpSpLocks/>
                </p:cNvGrpSpPr>
                <p:nvPr/>
              </p:nvGrpSpPr>
              <p:grpSpPr bwMode="auto">
                <a:xfrm>
                  <a:off x="1683" y="2277"/>
                  <a:ext cx="514" cy="145"/>
                  <a:chOff x="2592" y="1920"/>
                  <a:chExt cx="720" cy="192"/>
                </a:xfrm>
              </p:grpSpPr>
              <p:sp>
                <p:nvSpPr>
                  <p:cNvPr id="505" name="AutoShape 14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6" name="AutoShape 14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7" name="AutoShape 14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8" name="AutoShape 14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8" name="Group 147"/>
                <p:cNvGrpSpPr>
                  <a:grpSpLocks/>
                </p:cNvGrpSpPr>
                <p:nvPr/>
              </p:nvGrpSpPr>
              <p:grpSpPr bwMode="auto">
                <a:xfrm>
                  <a:off x="1683" y="2422"/>
                  <a:ext cx="514" cy="144"/>
                  <a:chOff x="2592" y="1920"/>
                  <a:chExt cx="720" cy="192"/>
                </a:xfrm>
              </p:grpSpPr>
              <p:sp>
                <p:nvSpPr>
                  <p:cNvPr id="501" name="AutoShape 14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2" name="AutoShape 14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3" name="AutoShape 15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4" name="AutoShape 15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89" name="Group 152"/>
                <p:cNvGrpSpPr>
                  <a:grpSpLocks/>
                </p:cNvGrpSpPr>
                <p:nvPr/>
              </p:nvGrpSpPr>
              <p:grpSpPr bwMode="auto">
                <a:xfrm>
                  <a:off x="1683" y="2747"/>
                  <a:ext cx="514" cy="144"/>
                  <a:chOff x="2592" y="1920"/>
                  <a:chExt cx="720" cy="192"/>
                </a:xfrm>
              </p:grpSpPr>
              <p:sp>
                <p:nvSpPr>
                  <p:cNvPr id="497" name="AutoShape 153"/>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8" name="AutoShape 154"/>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9" name="AutoShape 155"/>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0" name="AutoShape 156"/>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90" name="Group 157"/>
                <p:cNvGrpSpPr>
                  <a:grpSpLocks/>
                </p:cNvGrpSpPr>
                <p:nvPr/>
              </p:nvGrpSpPr>
              <p:grpSpPr bwMode="auto">
                <a:xfrm>
                  <a:off x="1683" y="2891"/>
                  <a:ext cx="514" cy="145"/>
                  <a:chOff x="2592" y="1920"/>
                  <a:chExt cx="720" cy="192"/>
                </a:xfrm>
              </p:grpSpPr>
              <p:sp>
                <p:nvSpPr>
                  <p:cNvPr id="493" name="AutoShape 15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4" name="AutoShape 15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5" name="AutoShape 16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6" name="AutoShape 16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91" name="Text Box 162"/>
                <p:cNvSpPr txBox="1">
                  <a:spLocks noChangeArrowheads="1"/>
                </p:cNvSpPr>
                <p:nvPr/>
              </p:nvSpPr>
              <p:spPr bwMode="auto">
                <a:xfrm>
                  <a:off x="914" y="2131"/>
                  <a:ext cx="815" cy="19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dirty="0" smtClean="0">
                      <a:ln>
                        <a:noFill/>
                      </a:ln>
                      <a:solidFill>
                        <a:srgbClr val="000000"/>
                      </a:solidFill>
                      <a:effectLst/>
                      <a:uLnTx/>
                      <a:uFillTx/>
                      <a:latin typeface="Arial" pitchFamily="34" charset="0"/>
                    </a:rPr>
                    <a:t>2 TB</a:t>
                  </a:r>
                </a:p>
              </p:txBody>
            </p:sp>
            <p:sp>
              <p:nvSpPr>
                <p:cNvPr id="492" name="Text Box 163"/>
                <p:cNvSpPr txBox="1">
                  <a:spLocks noChangeArrowheads="1"/>
                </p:cNvSpPr>
                <p:nvPr/>
              </p:nvSpPr>
              <p:spPr bwMode="auto">
                <a:xfrm>
                  <a:off x="910" y="2755"/>
                  <a:ext cx="817" cy="19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dirty="0" smtClean="0">
                      <a:ln>
                        <a:noFill/>
                      </a:ln>
                      <a:solidFill>
                        <a:srgbClr val="000000"/>
                      </a:solidFill>
                      <a:effectLst/>
                      <a:uLnTx/>
                      <a:uFillTx/>
                      <a:latin typeface="Arial" pitchFamily="34" charset="0"/>
                    </a:rPr>
                    <a:t>1 TB</a:t>
                  </a:r>
                </a:p>
              </p:txBody>
            </p:sp>
          </p:grpSp>
          <p:sp>
            <p:nvSpPr>
              <p:cNvPr id="470" name="Text Box 164"/>
              <p:cNvSpPr txBox="1">
                <a:spLocks noChangeArrowheads="1"/>
              </p:cNvSpPr>
              <p:nvPr/>
            </p:nvSpPr>
            <p:spPr bwMode="auto">
              <a:xfrm>
                <a:off x="3586" y="1273"/>
                <a:ext cx="700"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smtClean="0">
                    <a:ln>
                      <a:noFill/>
                    </a:ln>
                    <a:solidFill>
                      <a:srgbClr val="000000"/>
                    </a:solidFill>
                    <a:effectLst/>
                    <a:uLnTx/>
                    <a:uFillTx/>
                    <a:latin typeface="Arial" pitchFamily="34" charset="0"/>
                  </a:rPr>
                  <a:t>2 TB</a:t>
                </a:r>
              </a:p>
            </p:txBody>
          </p:sp>
          <p:sp>
            <p:nvSpPr>
              <p:cNvPr id="471" name="Text Box 165"/>
              <p:cNvSpPr txBox="1">
                <a:spLocks noChangeArrowheads="1"/>
              </p:cNvSpPr>
              <p:nvPr/>
            </p:nvSpPr>
            <p:spPr bwMode="auto">
              <a:xfrm>
                <a:off x="3586" y="1766"/>
                <a:ext cx="700"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strike="noStrike" kern="0" cap="none" spc="0" normalizeH="0" baseline="0" noProof="0" smtClean="0">
                    <a:ln>
                      <a:noFill/>
                    </a:ln>
                    <a:solidFill>
                      <a:srgbClr val="000000"/>
                    </a:solidFill>
                    <a:effectLst/>
                    <a:uLnTx/>
                    <a:uFillTx/>
                    <a:latin typeface="Arial" pitchFamily="34" charset="0"/>
                  </a:rPr>
                  <a:t>1 TB</a:t>
                </a:r>
              </a:p>
            </p:txBody>
          </p:sp>
          <p:sp>
            <p:nvSpPr>
              <p:cNvPr id="472" name="Line 166"/>
              <p:cNvSpPr>
                <a:spLocks noChangeShapeType="1"/>
              </p:cNvSpPr>
              <p:nvPr/>
            </p:nvSpPr>
            <p:spPr bwMode="auto">
              <a:xfrm>
                <a:off x="2688" y="1536"/>
                <a:ext cx="288" cy="0"/>
              </a:xfrm>
              <a:prstGeom prst="line">
                <a:avLst/>
              </a:prstGeom>
              <a:noFill/>
              <a:ln w="28575">
                <a:solidFill>
                  <a:srgbClr val="FFFFFF"/>
                </a:solidFill>
                <a:round/>
                <a:headEnd type="arrow" w="med" len="med"/>
                <a:tailEnd type="arrow"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grpSp>
        <p:nvGrpSpPr>
          <p:cNvPr id="625" name="Group 167"/>
          <p:cNvGrpSpPr>
            <a:grpSpLocks/>
          </p:cNvGrpSpPr>
          <p:nvPr/>
        </p:nvGrpSpPr>
        <p:grpSpPr bwMode="auto">
          <a:xfrm>
            <a:off x="2671446" y="3429000"/>
            <a:ext cx="4630737" cy="2500313"/>
            <a:chOff x="1451" y="2160"/>
            <a:chExt cx="2917" cy="1575"/>
          </a:xfrm>
        </p:grpSpPr>
        <p:sp>
          <p:nvSpPr>
            <p:cNvPr id="626" name="Text Box 168"/>
            <p:cNvSpPr txBox="1">
              <a:spLocks noChangeArrowheads="1"/>
            </p:cNvSpPr>
            <p:nvPr/>
          </p:nvSpPr>
          <p:spPr bwMode="auto">
            <a:xfrm>
              <a:off x="3024" y="2208"/>
              <a:ext cx="1344" cy="183"/>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3PAR Remote Copy</a:t>
              </a:r>
            </a:p>
          </p:txBody>
        </p:sp>
        <p:sp>
          <p:nvSpPr>
            <p:cNvPr id="627" name="Text Box 169"/>
            <p:cNvSpPr txBox="1">
              <a:spLocks noChangeArrowheads="1"/>
            </p:cNvSpPr>
            <p:nvPr/>
          </p:nvSpPr>
          <p:spPr bwMode="auto">
            <a:xfrm>
              <a:off x="1540" y="2160"/>
              <a:ext cx="1104" cy="308"/>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Thin Provisioned Base Volume</a:t>
              </a:r>
            </a:p>
          </p:txBody>
        </p:sp>
        <p:grpSp>
          <p:nvGrpSpPr>
            <p:cNvPr id="628" name="Group 170"/>
            <p:cNvGrpSpPr>
              <a:grpSpLocks/>
            </p:cNvGrpSpPr>
            <p:nvPr/>
          </p:nvGrpSpPr>
          <p:grpSpPr bwMode="auto">
            <a:xfrm>
              <a:off x="1451" y="2434"/>
              <a:ext cx="2828" cy="1301"/>
              <a:chOff x="1451" y="2434"/>
              <a:chExt cx="2828" cy="1301"/>
            </a:xfrm>
          </p:grpSpPr>
          <p:sp>
            <p:nvSpPr>
              <p:cNvPr id="629" name="Rectangle 171"/>
              <p:cNvSpPr>
                <a:spLocks noChangeArrowheads="1"/>
              </p:cNvSpPr>
              <p:nvPr/>
            </p:nvSpPr>
            <p:spPr bwMode="auto">
              <a:xfrm>
                <a:off x="1492" y="2572"/>
                <a:ext cx="548" cy="1163"/>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30" name="Rectangle 172"/>
              <p:cNvSpPr>
                <a:spLocks noChangeArrowheads="1"/>
              </p:cNvSpPr>
              <p:nvPr/>
            </p:nvSpPr>
            <p:spPr bwMode="auto">
              <a:xfrm>
                <a:off x="2040" y="2572"/>
                <a:ext cx="549" cy="1163"/>
              </a:xfrm>
              <a:prstGeom prst="rect">
                <a:avLst/>
              </a:prstGeom>
              <a:noFill/>
              <a:ln w="9525">
                <a:solidFill>
                  <a:srgbClr val="FFFFFF"/>
                </a:solidFill>
                <a:prstDash val="sysDot"/>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1" name="Rectangle 173"/>
              <p:cNvSpPr>
                <a:spLocks noChangeArrowheads="1"/>
              </p:cNvSpPr>
              <p:nvPr/>
            </p:nvSpPr>
            <p:spPr bwMode="auto">
              <a:xfrm>
                <a:off x="1492" y="3399"/>
                <a:ext cx="548" cy="336"/>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32" name="Rectangle 174"/>
              <p:cNvSpPr>
                <a:spLocks noChangeArrowheads="1"/>
              </p:cNvSpPr>
              <p:nvPr/>
            </p:nvSpPr>
            <p:spPr bwMode="auto">
              <a:xfrm>
                <a:off x="2040" y="3399"/>
                <a:ext cx="549" cy="336"/>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633" name="Group 175"/>
              <p:cNvGrpSpPr>
                <a:grpSpLocks/>
              </p:cNvGrpSpPr>
              <p:nvPr/>
            </p:nvGrpSpPr>
            <p:grpSpPr bwMode="auto">
              <a:xfrm>
                <a:off x="1553" y="3460"/>
                <a:ext cx="435" cy="122"/>
                <a:chOff x="2592" y="1920"/>
                <a:chExt cx="720" cy="192"/>
              </a:xfrm>
            </p:grpSpPr>
            <p:sp>
              <p:nvSpPr>
                <p:cNvPr id="684" name="AutoShape 176"/>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5" name="AutoShape 177"/>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6" name="AutoShape 178"/>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7" name="AutoShape 179"/>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34" name="Group 180"/>
              <p:cNvGrpSpPr>
                <a:grpSpLocks/>
              </p:cNvGrpSpPr>
              <p:nvPr/>
            </p:nvGrpSpPr>
            <p:grpSpPr bwMode="auto">
              <a:xfrm>
                <a:off x="1553" y="3582"/>
                <a:ext cx="435" cy="123"/>
                <a:chOff x="2592" y="1920"/>
                <a:chExt cx="720" cy="192"/>
              </a:xfrm>
            </p:grpSpPr>
            <p:sp>
              <p:nvSpPr>
                <p:cNvPr id="680" name="AutoShape 181"/>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1" name="AutoShape 182"/>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2" name="AutoShape 183"/>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3" name="AutoShape 184"/>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35" name="Group 185"/>
              <p:cNvGrpSpPr>
                <a:grpSpLocks/>
              </p:cNvGrpSpPr>
              <p:nvPr/>
            </p:nvGrpSpPr>
            <p:grpSpPr bwMode="auto">
              <a:xfrm>
                <a:off x="2102" y="3460"/>
                <a:ext cx="435" cy="122"/>
                <a:chOff x="2592" y="1920"/>
                <a:chExt cx="720" cy="192"/>
              </a:xfrm>
            </p:grpSpPr>
            <p:sp>
              <p:nvSpPr>
                <p:cNvPr id="676" name="AutoShape 186"/>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7" name="AutoShape 187"/>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8" name="AutoShape 188"/>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9" name="AutoShape 189"/>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36" name="Group 190"/>
              <p:cNvGrpSpPr>
                <a:grpSpLocks/>
              </p:cNvGrpSpPr>
              <p:nvPr/>
            </p:nvGrpSpPr>
            <p:grpSpPr bwMode="auto">
              <a:xfrm>
                <a:off x="2102" y="3582"/>
                <a:ext cx="435" cy="123"/>
                <a:chOff x="2592" y="1920"/>
                <a:chExt cx="720" cy="192"/>
              </a:xfrm>
            </p:grpSpPr>
            <p:sp>
              <p:nvSpPr>
                <p:cNvPr id="672" name="AutoShape 191"/>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3" name="AutoShape 192"/>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4" name="AutoShape 193"/>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5" name="AutoShape 194"/>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637" name="Text Box 195"/>
              <p:cNvSpPr txBox="1">
                <a:spLocks noChangeArrowheads="1"/>
              </p:cNvSpPr>
              <p:nvPr/>
            </p:nvSpPr>
            <p:spPr bwMode="auto">
              <a:xfrm>
                <a:off x="1932" y="2434"/>
                <a:ext cx="812" cy="14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900" b="0" i="0" u="none" strike="noStrike" kern="0" cap="none" spc="0" normalizeH="0" baseline="0" noProof="0" dirty="0" smtClean="0">
                    <a:ln>
                      <a:noFill/>
                    </a:ln>
                    <a:solidFill>
                      <a:srgbClr val="FFFF00"/>
                    </a:solidFill>
                    <a:effectLst/>
                    <a:uLnTx/>
                    <a:uFillTx/>
                    <a:latin typeface="Arial" pitchFamily="34" charset="0"/>
                  </a:rPr>
                  <a:t>RAID Protection</a:t>
                </a:r>
              </a:p>
            </p:txBody>
          </p:sp>
          <p:sp>
            <p:nvSpPr>
              <p:cNvPr id="638" name="Text Box 196"/>
              <p:cNvSpPr txBox="1">
                <a:spLocks noChangeArrowheads="1"/>
              </p:cNvSpPr>
              <p:nvPr/>
            </p:nvSpPr>
            <p:spPr bwMode="auto">
              <a:xfrm>
                <a:off x="1451" y="2939"/>
                <a:ext cx="691"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en-US" sz="1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39" name="Text Box 197"/>
              <p:cNvSpPr txBox="1">
                <a:spLocks noChangeArrowheads="1"/>
              </p:cNvSpPr>
              <p:nvPr/>
            </p:nvSpPr>
            <p:spPr bwMode="auto">
              <a:xfrm>
                <a:off x="1451" y="3466"/>
                <a:ext cx="691"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latin typeface="Arial" pitchFamily="34" charset="0"/>
                  </a:rPr>
                  <a:t>1 TB</a:t>
                </a:r>
              </a:p>
            </p:txBody>
          </p:sp>
          <p:sp>
            <p:nvSpPr>
              <p:cNvPr id="640" name="Text Box 198"/>
              <p:cNvSpPr txBox="1">
                <a:spLocks noChangeArrowheads="1"/>
              </p:cNvSpPr>
              <p:nvPr/>
            </p:nvSpPr>
            <p:spPr bwMode="auto">
              <a:xfrm>
                <a:off x="1979" y="2939"/>
                <a:ext cx="691"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en-US" sz="1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41" name="Text Box 199"/>
              <p:cNvSpPr txBox="1">
                <a:spLocks noChangeArrowheads="1"/>
              </p:cNvSpPr>
              <p:nvPr/>
            </p:nvSpPr>
            <p:spPr bwMode="auto">
              <a:xfrm>
                <a:off x="1979" y="3466"/>
                <a:ext cx="691"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u="none" strike="noStrike" kern="0" cap="none" spc="0" normalizeH="0" baseline="0" noProof="0" smtClean="0">
                    <a:ln>
                      <a:noFill/>
                    </a:ln>
                    <a:solidFill>
                      <a:srgbClr val="000000"/>
                    </a:solidFill>
                    <a:effectLst/>
                    <a:uLnTx/>
                    <a:uFillTx/>
                    <a:latin typeface="Arial" pitchFamily="34" charset="0"/>
                  </a:rPr>
                  <a:t>1 TB</a:t>
                </a:r>
              </a:p>
            </p:txBody>
          </p:sp>
          <p:sp>
            <p:nvSpPr>
              <p:cNvPr id="642" name="Rectangle 200"/>
              <p:cNvSpPr>
                <a:spLocks noChangeArrowheads="1"/>
              </p:cNvSpPr>
              <p:nvPr/>
            </p:nvSpPr>
            <p:spPr bwMode="auto">
              <a:xfrm>
                <a:off x="3059" y="2572"/>
                <a:ext cx="549" cy="1163"/>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43" name="Rectangle 201"/>
              <p:cNvSpPr>
                <a:spLocks noChangeArrowheads="1"/>
              </p:cNvSpPr>
              <p:nvPr/>
            </p:nvSpPr>
            <p:spPr bwMode="auto">
              <a:xfrm>
                <a:off x="3608" y="2572"/>
                <a:ext cx="549" cy="1163"/>
              </a:xfrm>
              <a:prstGeom prst="rect">
                <a:avLst/>
              </a:prstGeom>
              <a:noFill/>
              <a:ln w="9525">
                <a:solidFill>
                  <a:srgbClr val="FFFFFF"/>
                </a:solidFill>
                <a:prstDash val="sysDot"/>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4" name="Rectangle 202"/>
              <p:cNvSpPr>
                <a:spLocks noChangeArrowheads="1"/>
              </p:cNvSpPr>
              <p:nvPr/>
            </p:nvSpPr>
            <p:spPr bwMode="auto">
              <a:xfrm>
                <a:off x="3059" y="3399"/>
                <a:ext cx="549" cy="336"/>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45" name="Rectangle 203"/>
              <p:cNvSpPr>
                <a:spLocks noChangeArrowheads="1"/>
              </p:cNvSpPr>
              <p:nvPr/>
            </p:nvSpPr>
            <p:spPr bwMode="auto">
              <a:xfrm>
                <a:off x="3608" y="3399"/>
                <a:ext cx="549" cy="336"/>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646" name="Group 204"/>
              <p:cNvGrpSpPr>
                <a:grpSpLocks/>
              </p:cNvGrpSpPr>
              <p:nvPr/>
            </p:nvGrpSpPr>
            <p:grpSpPr bwMode="auto">
              <a:xfrm>
                <a:off x="3121" y="3460"/>
                <a:ext cx="435" cy="122"/>
                <a:chOff x="2592" y="1920"/>
                <a:chExt cx="720" cy="192"/>
              </a:xfrm>
            </p:grpSpPr>
            <p:sp>
              <p:nvSpPr>
                <p:cNvPr id="668" name="AutoShape 205"/>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9" name="AutoShape 206"/>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0" name="AutoShape 207"/>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1" name="AutoShape 208"/>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47" name="Group 209"/>
              <p:cNvGrpSpPr>
                <a:grpSpLocks/>
              </p:cNvGrpSpPr>
              <p:nvPr/>
            </p:nvGrpSpPr>
            <p:grpSpPr bwMode="auto">
              <a:xfrm>
                <a:off x="3121" y="3582"/>
                <a:ext cx="435" cy="123"/>
                <a:chOff x="2592" y="1920"/>
                <a:chExt cx="720" cy="192"/>
              </a:xfrm>
            </p:grpSpPr>
            <p:sp>
              <p:nvSpPr>
                <p:cNvPr id="664" name="AutoShape 210"/>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5" name="AutoShape 211"/>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6" name="AutoShape 212"/>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7" name="AutoShape 213"/>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48" name="Group 214"/>
              <p:cNvGrpSpPr>
                <a:grpSpLocks/>
              </p:cNvGrpSpPr>
              <p:nvPr/>
            </p:nvGrpSpPr>
            <p:grpSpPr bwMode="auto">
              <a:xfrm>
                <a:off x="3673" y="3460"/>
                <a:ext cx="435" cy="122"/>
                <a:chOff x="2592" y="1920"/>
                <a:chExt cx="720" cy="192"/>
              </a:xfrm>
            </p:grpSpPr>
            <p:sp>
              <p:nvSpPr>
                <p:cNvPr id="660" name="AutoShape 215"/>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1" name="AutoShape 216"/>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2" name="AutoShape 217"/>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3" name="AutoShape 218"/>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49" name="Group 219"/>
              <p:cNvGrpSpPr>
                <a:grpSpLocks/>
              </p:cNvGrpSpPr>
              <p:nvPr/>
            </p:nvGrpSpPr>
            <p:grpSpPr bwMode="auto">
              <a:xfrm>
                <a:off x="3673" y="3582"/>
                <a:ext cx="435" cy="123"/>
                <a:chOff x="2592" y="1920"/>
                <a:chExt cx="720" cy="192"/>
              </a:xfrm>
            </p:grpSpPr>
            <p:sp>
              <p:nvSpPr>
                <p:cNvPr id="656" name="AutoShape 220"/>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7" name="AutoShape 221"/>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8" name="AutoShape 222"/>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9" name="AutoShape 223"/>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650" name="Text Box 224"/>
              <p:cNvSpPr txBox="1">
                <a:spLocks noChangeArrowheads="1"/>
              </p:cNvSpPr>
              <p:nvPr/>
            </p:nvSpPr>
            <p:spPr bwMode="auto">
              <a:xfrm>
                <a:off x="3466" y="2434"/>
                <a:ext cx="813" cy="14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900" b="0" i="0" u="none" strike="noStrike" kern="0" cap="none" spc="0" normalizeH="0" baseline="0" noProof="0" smtClean="0">
                    <a:ln>
                      <a:noFill/>
                    </a:ln>
                    <a:solidFill>
                      <a:srgbClr val="FFFF00"/>
                    </a:solidFill>
                    <a:effectLst/>
                    <a:uLnTx/>
                    <a:uFillTx/>
                    <a:latin typeface="Arial" pitchFamily="34" charset="0"/>
                  </a:rPr>
                  <a:t>RAID Protection</a:t>
                </a:r>
              </a:p>
            </p:txBody>
          </p:sp>
          <p:sp>
            <p:nvSpPr>
              <p:cNvPr id="651" name="Text Box 225"/>
              <p:cNvSpPr txBox="1">
                <a:spLocks noChangeArrowheads="1"/>
              </p:cNvSpPr>
              <p:nvPr/>
            </p:nvSpPr>
            <p:spPr bwMode="auto">
              <a:xfrm>
                <a:off x="3020" y="2939"/>
                <a:ext cx="689"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en-US" sz="1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52" name="Text Box 226"/>
              <p:cNvSpPr txBox="1">
                <a:spLocks noChangeArrowheads="1"/>
              </p:cNvSpPr>
              <p:nvPr/>
            </p:nvSpPr>
            <p:spPr bwMode="auto">
              <a:xfrm>
                <a:off x="3020" y="3466"/>
                <a:ext cx="689" cy="15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u="none" strike="noStrike" kern="0" cap="none" spc="0" normalizeH="0" baseline="0" noProof="0" smtClean="0">
                    <a:ln>
                      <a:noFill/>
                    </a:ln>
                    <a:solidFill>
                      <a:srgbClr val="000000"/>
                    </a:solidFill>
                    <a:effectLst/>
                    <a:uLnTx/>
                    <a:uFillTx/>
                    <a:latin typeface="Arial" pitchFamily="34" charset="0"/>
                  </a:rPr>
                  <a:t>1 TB</a:t>
                </a:r>
              </a:p>
            </p:txBody>
          </p:sp>
          <p:sp>
            <p:nvSpPr>
              <p:cNvPr id="653" name="Text Box 227"/>
              <p:cNvSpPr txBox="1">
                <a:spLocks noChangeArrowheads="1"/>
              </p:cNvSpPr>
              <p:nvPr/>
            </p:nvSpPr>
            <p:spPr bwMode="auto">
              <a:xfrm>
                <a:off x="3546" y="2939"/>
                <a:ext cx="692" cy="154"/>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en-US" sz="1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54" name="Text Box 228"/>
              <p:cNvSpPr txBox="1">
                <a:spLocks noChangeArrowheads="1"/>
              </p:cNvSpPr>
              <p:nvPr/>
            </p:nvSpPr>
            <p:spPr bwMode="auto">
              <a:xfrm>
                <a:off x="3546" y="3466"/>
                <a:ext cx="692" cy="15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000" b="1" i="0" u="none" strike="noStrike" kern="0" cap="none" spc="0" normalizeH="0" baseline="0" noProof="0" smtClean="0">
                    <a:ln>
                      <a:noFill/>
                    </a:ln>
                    <a:solidFill>
                      <a:srgbClr val="000000"/>
                    </a:solidFill>
                    <a:effectLst/>
                    <a:uLnTx/>
                    <a:uFillTx/>
                    <a:latin typeface="Arial" pitchFamily="34" charset="0"/>
                  </a:rPr>
                  <a:t>1 TB</a:t>
                </a:r>
              </a:p>
            </p:txBody>
          </p:sp>
          <p:sp>
            <p:nvSpPr>
              <p:cNvPr id="655" name="Line 229"/>
              <p:cNvSpPr>
                <a:spLocks noChangeShapeType="1"/>
              </p:cNvSpPr>
              <p:nvPr/>
            </p:nvSpPr>
            <p:spPr bwMode="auto">
              <a:xfrm>
                <a:off x="2688" y="3120"/>
                <a:ext cx="288" cy="0"/>
              </a:xfrm>
              <a:prstGeom prst="line">
                <a:avLst/>
              </a:prstGeom>
              <a:noFill/>
              <a:ln w="28575">
                <a:solidFill>
                  <a:srgbClr val="FFFFFF"/>
                </a:solidFill>
                <a:round/>
                <a:headEnd type="arrow" w="med" len="med"/>
                <a:tailEnd type="arrow" w="med" len="me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4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46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Remote Copy Asynchronous Periodic</a:t>
            </a:r>
          </a:p>
        </p:txBody>
      </p:sp>
      <p:sp>
        <p:nvSpPr>
          <p:cNvPr id="23555" name="Rectangle 3"/>
          <p:cNvSpPr>
            <a:spLocks noGrp="1" noChangeArrowheads="1"/>
          </p:cNvSpPr>
          <p:nvPr>
            <p:ph type="body" sz="quarter" idx="10"/>
          </p:nvPr>
        </p:nvSpPr>
        <p:spPr/>
        <p:txBody>
          <a:bodyPr/>
          <a:lstStyle/>
          <a:p>
            <a:pPr>
              <a:spcBef>
                <a:spcPts val="1200"/>
              </a:spcBef>
            </a:pPr>
            <a:r>
              <a:rPr lang="en-US" dirty="0" smtClean="0"/>
              <a:t>Space efficient</a:t>
            </a:r>
          </a:p>
          <a:p>
            <a:pPr lvl="1">
              <a:spcBef>
                <a:spcPts val="600"/>
              </a:spcBef>
            </a:pPr>
            <a:r>
              <a:rPr lang="en-US" sz="1800" dirty="0" smtClean="0"/>
              <a:t>Copy-on-write Snapshot versus full PIT copy</a:t>
            </a:r>
          </a:p>
          <a:p>
            <a:pPr lvl="1">
              <a:spcBef>
                <a:spcPts val="600"/>
              </a:spcBef>
            </a:pPr>
            <a:r>
              <a:rPr lang="en-US" sz="1800" dirty="0" smtClean="0"/>
              <a:t>Thin Provisioning-aware</a:t>
            </a:r>
          </a:p>
          <a:p>
            <a:pPr>
              <a:spcBef>
                <a:spcPts val="1200"/>
              </a:spcBef>
            </a:pPr>
            <a:r>
              <a:rPr lang="en-US" dirty="0" smtClean="0"/>
              <a:t>Bandwidth-friendly</a:t>
            </a:r>
          </a:p>
          <a:p>
            <a:pPr lvl="1">
              <a:spcBef>
                <a:spcPts val="600"/>
              </a:spcBef>
            </a:pPr>
            <a:r>
              <a:rPr lang="en-US" sz="1800" dirty="0" smtClean="0"/>
              <a:t>Delta copy </a:t>
            </a:r>
            <a:r>
              <a:rPr lang="en-US" sz="1800" dirty="0" err="1" smtClean="0"/>
              <a:t>resynch</a:t>
            </a:r>
            <a:r>
              <a:rPr lang="en-US" sz="1800" dirty="0" smtClean="0"/>
              <a:t> limits data sent across the replication link</a:t>
            </a:r>
          </a:p>
          <a:p>
            <a:pPr lvl="1">
              <a:spcBef>
                <a:spcPts val="600"/>
              </a:spcBef>
            </a:pPr>
            <a:r>
              <a:rPr lang="en-US" sz="1800" dirty="0" smtClean="0"/>
              <a:t>Set timing and frequency of </a:t>
            </a:r>
            <a:r>
              <a:rPr lang="en-US" sz="1800" dirty="0" err="1" smtClean="0"/>
              <a:t>resynch</a:t>
            </a:r>
            <a:r>
              <a:rPr lang="en-US" sz="1800" dirty="0" smtClean="0"/>
              <a:t> as needed</a:t>
            </a:r>
          </a:p>
          <a:p>
            <a:pPr>
              <a:spcBef>
                <a:spcPts val="1200"/>
              </a:spcBef>
            </a:pPr>
            <a:r>
              <a:rPr lang="en-US" dirty="0" smtClean="0"/>
              <a:t>Targeted Use</a:t>
            </a:r>
          </a:p>
          <a:p>
            <a:pPr lvl="1">
              <a:spcBef>
                <a:spcPts val="600"/>
              </a:spcBef>
            </a:pPr>
            <a:r>
              <a:rPr lang="en-US" sz="2000" dirty="0" smtClean="0"/>
              <a:t>Extended Distances</a:t>
            </a:r>
          </a:p>
          <a:p>
            <a:r>
              <a:rPr lang="en-US" dirty="0" smtClean="0"/>
              <a:t>RPO &gt; 0</a:t>
            </a:r>
          </a:p>
          <a:p>
            <a:pPr lvl="1"/>
            <a:r>
              <a:rPr lang="en-US" sz="1800" dirty="0" smtClean="0"/>
              <a:t>Provides Point-in-Time copy on the target </a:t>
            </a:r>
            <a:r>
              <a:rPr lang="en-US" sz="1800" dirty="0" err="1" smtClean="0"/>
              <a:t>InServ</a:t>
            </a:r>
            <a:endParaRPr lang="en-US" sz="1800" dirty="0" smtClean="0"/>
          </a:p>
          <a:p>
            <a:r>
              <a:rPr lang="en-US" dirty="0" smtClean="0"/>
              <a:t>IO consistency maintained at each PIT</a:t>
            </a:r>
          </a:p>
          <a:p>
            <a:r>
              <a:rPr lang="en-US" dirty="0" smtClean="0"/>
              <a:t>Throughput Limiting Option</a:t>
            </a:r>
          </a:p>
          <a:p>
            <a:pPr lvl="1"/>
            <a:r>
              <a:rPr lang="en-US" sz="1800" dirty="0" smtClean="0"/>
              <a:t>Ability to limit how much IP bandwidth Remote Copy consumes</a:t>
            </a:r>
          </a:p>
          <a:p>
            <a:pPr lvl="1"/>
            <a:r>
              <a:rPr lang="en-US" sz="1800" dirty="0" smtClean="0"/>
              <a:t>Periodic Asynchronous mode only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Remote Copy: Asynchronous Periodic</a:t>
            </a:r>
          </a:p>
        </p:txBody>
      </p:sp>
      <p:sp>
        <p:nvSpPr>
          <p:cNvPr id="173" name="Rectangle 3"/>
          <p:cNvSpPr>
            <a:spLocks noChangeArrowheads="1"/>
          </p:cNvSpPr>
          <p:nvPr/>
        </p:nvSpPr>
        <p:spPr bwMode="auto">
          <a:xfrm>
            <a:off x="579438" y="1433513"/>
            <a:ext cx="5334000" cy="4953000"/>
          </a:xfrm>
          <a:prstGeom prst="rect">
            <a:avLst/>
          </a:prstGeom>
          <a:solidFill>
            <a:schemeClr val="accent1"/>
          </a:solidFill>
          <a:ln w="25400" algn="ctr">
            <a:noFill/>
            <a:miter lim="800000"/>
            <a:headEnd type="none" w="sm" len="sm"/>
            <a:tailEnd type="none" w="sm" len="sm"/>
          </a:ln>
          <a:effectLst/>
        </p:spPr>
        <p:txBody>
          <a:bodyPr wrap="square" lIns="91440" tIns="45720" bIns="45720" anchor="ctr">
            <a:noAutofit/>
          </a:bodyPr>
          <a:lstStyle/>
          <a:p>
            <a:pPr algn="ctr">
              <a:lnSpc>
                <a:spcPct val="100000"/>
              </a:lnSpc>
              <a:defRPr/>
            </a:pPr>
            <a:endParaRPr lang="en-US" kern="0" dirty="0" smtClean="0">
              <a:solidFill>
                <a:schemeClr val="bg1"/>
              </a:solidFill>
            </a:endParaRPr>
          </a:p>
        </p:txBody>
      </p:sp>
      <p:sp>
        <p:nvSpPr>
          <p:cNvPr id="174" name="Line 4"/>
          <p:cNvSpPr>
            <a:spLocks noChangeShapeType="1"/>
          </p:cNvSpPr>
          <p:nvPr/>
        </p:nvSpPr>
        <p:spPr bwMode="auto">
          <a:xfrm>
            <a:off x="4770438" y="1433513"/>
            <a:ext cx="0" cy="495300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5" name="Rectangle 5"/>
          <p:cNvSpPr>
            <a:spLocks noChangeArrowheads="1"/>
          </p:cNvSpPr>
          <p:nvPr/>
        </p:nvSpPr>
        <p:spPr bwMode="auto">
          <a:xfrm>
            <a:off x="5913438" y="1433513"/>
            <a:ext cx="2362200" cy="4953000"/>
          </a:xfrm>
          <a:prstGeom prst="rect">
            <a:avLst/>
          </a:prstGeom>
          <a:solidFill>
            <a:srgbClr val="B2B2B2"/>
          </a:solidFill>
          <a:ln w="9525">
            <a:solidFill>
              <a:srgbClr val="FFFFFF"/>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ysClr val="windowText" lastClr="000000"/>
              </a:solidFill>
              <a:effectLst/>
              <a:uLnTx/>
              <a:uFillTx/>
              <a:latin typeface="Arial" pitchFamily="34" charset="0"/>
            </a:endParaRPr>
          </a:p>
        </p:txBody>
      </p:sp>
      <p:sp>
        <p:nvSpPr>
          <p:cNvPr id="176" name="Text Box 6"/>
          <p:cNvSpPr txBox="1">
            <a:spLocks noChangeArrowheads="1"/>
          </p:cNvSpPr>
          <p:nvPr/>
        </p:nvSpPr>
        <p:spPr bwMode="auto">
          <a:xfrm>
            <a:off x="3779838" y="1509713"/>
            <a:ext cx="871537" cy="581025"/>
          </a:xfrm>
          <a:prstGeom prst="rect">
            <a:avLst/>
          </a:prstGeom>
          <a:noFill/>
          <a:ln w="9525">
            <a:noFill/>
            <a:miter lim="800000"/>
            <a:headEnd/>
            <a:tailEnd/>
          </a:ln>
        </p:spPr>
        <p:txBody>
          <a:bodyPr wrap="none">
            <a:spAutoFit/>
          </a:bodyPr>
          <a:lstStyle/>
          <a:p>
            <a:pPr algn="ctr"/>
            <a:r>
              <a:rPr lang="en-US" sz="1600" b="0">
                <a:solidFill>
                  <a:schemeClr val="bg1"/>
                </a:solidFill>
                <a:latin typeface="Arial" pitchFamily="34" charset="0"/>
              </a:rPr>
              <a:t>Base</a:t>
            </a:r>
          </a:p>
          <a:p>
            <a:pPr algn="ctr"/>
            <a:r>
              <a:rPr lang="en-US" sz="1600" b="0">
                <a:solidFill>
                  <a:schemeClr val="bg1"/>
                </a:solidFill>
                <a:latin typeface="Arial" pitchFamily="34" charset="0"/>
              </a:rPr>
              <a:t>Volume</a:t>
            </a:r>
          </a:p>
        </p:txBody>
      </p:sp>
      <p:sp>
        <p:nvSpPr>
          <p:cNvPr id="177" name="Text Box 7"/>
          <p:cNvSpPr txBox="1">
            <a:spLocks noChangeArrowheads="1"/>
          </p:cNvSpPr>
          <p:nvPr/>
        </p:nvSpPr>
        <p:spPr bwMode="auto">
          <a:xfrm>
            <a:off x="4922838" y="1509713"/>
            <a:ext cx="812800" cy="581025"/>
          </a:xfrm>
          <a:prstGeom prst="rect">
            <a:avLst/>
          </a:prstGeom>
          <a:noFill/>
          <a:ln w="9525">
            <a:noFill/>
            <a:miter lim="800000"/>
            <a:headEnd/>
            <a:tailEnd/>
          </a:ln>
        </p:spPr>
        <p:txBody>
          <a:bodyPr>
            <a:spAutoFit/>
          </a:bodyPr>
          <a:lstStyle/>
          <a:p>
            <a:pPr algn="ctr"/>
            <a:r>
              <a:rPr lang="en-US" sz="1600" b="0">
                <a:solidFill>
                  <a:schemeClr val="bg1"/>
                </a:solidFill>
                <a:latin typeface="Arial" pitchFamily="34" charset="0"/>
              </a:rPr>
              <a:t>Snap-shot</a:t>
            </a:r>
            <a:endParaRPr lang="en-US" sz="1200" b="0">
              <a:solidFill>
                <a:schemeClr val="bg1"/>
              </a:solidFill>
              <a:latin typeface="Arial" pitchFamily="34" charset="0"/>
            </a:endParaRPr>
          </a:p>
        </p:txBody>
      </p:sp>
      <p:sp>
        <p:nvSpPr>
          <p:cNvPr id="178" name="Line 8"/>
          <p:cNvSpPr>
            <a:spLocks noChangeShapeType="1"/>
          </p:cNvSpPr>
          <p:nvPr/>
        </p:nvSpPr>
        <p:spPr bwMode="auto">
          <a:xfrm>
            <a:off x="7208838" y="1433513"/>
            <a:ext cx="0" cy="495300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9" name="Line 9"/>
          <p:cNvSpPr>
            <a:spLocks noChangeShapeType="1"/>
          </p:cNvSpPr>
          <p:nvPr/>
        </p:nvSpPr>
        <p:spPr bwMode="auto">
          <a:xfrm>
            <a:off x="3551238" y="2119313"/>
            <a:ext cx="4724400" cy="0"/>
          </a:xfrm>
          <a:prstGeom prst="line">
            <a:avLst/>
          </a:prstGeom>
          <a:noFill/>
          <a:ln w="9525">
            <a:solidFill>
              <a:srgbClr val="FFFFFF"/>
            </a:solidFill>
            <a:prstDash val="sysDot"/>
            <a:round/>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chemeClr val="bg1"/>
              </a:solidFill>
              <a:effectLst/>
              <a:uLnTx/>
              <a:uFillTx/>
            </a:endParaRPr>
          </a:p>
        </p:txBody>
      </p:sp>
      <p:sp>
        <p:nvSpPr>
          <p:cNvPr id="180" name="Text Box 10"/>
          <p:cNvSpPr txBox="1">
            <a:spLocks noChangeArrowheads="1"/>
          </p:cNvSpPr>
          <p:nvPr/>
        </p:nvSpPr>
        <p:spPr bwMode="auto">
          <a:xfrm>
            <a:off x="6142038" y="1509713"/>
            <a:ext cx="871537" cy="581025"/>
          </a:xfrm>
          <a:prstGeom prst="rect">
            <a:avLst/>
          </a:prstGeom>
          <a:noFill/>
          <a:ln w="9525">
            <a:noFill/>
            <a:miter lim="800000"/>
            <a:headEnd/>
            <a:tailEnd/>
          </a:ln>
        </p:spPr>
        <p:txBody>
          <a:bodyPr wrap="none">
            <a:spAutoFit/>
          </a:bodyPr>
          <a:lstStyle/>
          <a:p>
            <a:pPr algn="ctr"/>
            <a:r>
              <a:rPr lang="en-US" sz="1600" b="0">
                <a:solidFill>
                  <a:schemeClr val="bg1"/>
                </a:solidFill>
                <a:latin typeface="Arial" pitchFamily="34" charset="0"/>
              </a:rPr>
              <a:t>Base</a:t>
            </a:r>
          </a:p>
          <a:p>
            <a:pPr algn="ctr"/>
            <a:r>
              <a:rPr lang="en-US" sz="1600" b="0">
                <a:solidFill>
                  <a:schemeClr val="bg1"/>
                </a:solidFill>
                <a:latin typeface="Arial" pitchFamily="34" charset="0"/>
              </a:rPr>
              <a:t>Volume</a:t>
            </a:r>
            <a:endParaRPr lang="en-US" sz="1200" b="0">
              <a:solidFill>
                <a:schemeClr val="bg1"/>
              </a:solidFill>
              <a:latin typeface="Arial" pitchFamily="34" charset="0"/>
            </a:endParaRPr>
          </a:p>
        </p:txBody>
      </p:sp>
      <p:sp>
        <p:nvSpPr>
          <p:cNvPr id="181" name="Text Box 11"/>
          <p:cNvSpPr txBox="1">
            <a:spLocks noChangeArrowheads="1"/>
          </p:cNvSpPr>
          <p:nvPr/>
        </p:nvSpPr>
        <p:spPr bwMode="auto">
          <a:xfrm>
            <a:off x="7361238" y="1509713"/>
            <a:ext cx="762000" cy="581025"/>
          </a:xfrm>
          <a:prstGeom prst="rect">
            <a:avLst/>
          </a:prstGeom>
          <a:noFill/>
          <a:ln w="9525">
            <a:noFill/>
            <a:miter lim="800000"/>
            <a:headEnd/>
            <a:tailEnd/>
          </a:ln>
        </p:spPr>
        <p:txBody>
          <a:bodyPr>
            <a:spAutoFit/>
          </a:bodyPr>
          <a:lstStyle/>
          <a:p>
            <a:pPr algn="ctr"/>
            <a:r>
              <a:rPr lang="en-US" sz="1600" b="0">
                <a:solidFill>
                  <a:schemeClr val="bg1"/>
                </a:solidFill>
                <a:latin typeface="Arial" pitchFamily="34" charset="0"/>
              </a:rPr>
              <a:t>Snap-shot</a:t>
            </a:r>
          </a:p>
        </p:txBody>
      </p:sp>
      <p:sp>
        <p:nvSpPr>
          <p:cNvPr id="182" name="Rectangle 12"/>
          <p:cNvSpPr>
            <a:spLocks noChangeArrowheads="1"/>
          </p:cNvSpPr>
          <p:nvPr/>
        </p:nvSpPr>
        <p:spPr bwMode="auto">
          <a:xfrm>
            <a:off x="3551238" y="1117562"/>
            <a:ext cx="2362200" cy="304800"/>
          </a:xfrm>
          <a:prstGeom prst="rect">
            <a:avLst/>
          </a:prstGeom>
          <a:solidFill>
            <a:schemeClr val="accent1"/>
          </a:solidFill>
          <a:ln w="25400" algn="ctr">
            <a:noFill/>
            <a:miter lim="800000"/>
            <a:headEnd type="none" w="sm" len="sm"/>
            <a:tailEnd type="none" w="sm" len="sm"/>
          </a:ln>
          <a:effectLst/>
        </p:spPr>
        <p:txBody>
          <a:bodyPr wrap="square" lIns="91440" tIns="45720" bIns="45720" anchor="ctr">
            <a:noAutofit/>
          </a:bodyPr>
          <a:lstStyle/>
          <a:p>
            <a:pPr algn="ctr">
              <a:lnSpc>
                <a:spcPct val="100000"/>
              </a:lnSpc>
              <a:defRPr/>
            </a:pPr>
            <a:endParaRPr lang="en-US" kern="0" dirty="0" smtClean="0">
              <a:solidFill>
                <a:schemeClr val="bg1"/>
              </a:solidFill>
            </a:endParaRPr>
          </a:p>
        </p:txBody>
      </p:sp>
      <p:sp>
        <p:nvSpPr>
          <p:cNvPr id="183" name="AutoShape 13"/>
          <p:cNvSpPr>
            <a:spLocks noChangeArrowheads="1"/>
          </p:cNvSpPr>
          <p:nvPr/>
        </p:nvSpPr>
        <p:spPr bwMode="auto">
          <a:xfrm>
            <a:off x="3779838" y="3567113"/>
            <a:ext cx="685800" cy="914400"/>
          </a:xfrm>
          <a:prstGeom prst="can">
            <a:avLst>
              <a:gd name="adj" fmla="val 22944"/>
            </a:avLst>
          </a:prstGeom>
          <a:gradFill rotWithShape="0">
            <a:gsLst>
              <a:gs pos="0">
                <a:srgbClr val="120B80"/>
              </a:gs>
              <a:gs pos="100000">
                <a:srgbClr val="00A0C6"/>
              </a:gs>
            </a:gsLst>
            <a:lin ang="0" scaled="1"/>
          </a:gradFill>
          <a:ln w="9525">
            <a:solidFill>
              <a:srgbClr val="FFFFFF"/>
            </a:solidFill>
            <a:round/>
            <a:headEnd/>
            <a:tailEnd/>
          </a:ln>
        </p:spPr>
        <p:txBody>
          <a:bodyPr wrap="none" lIns="88894" tIns="44446" rIns="88894" bIns="44446" anchor="ctr"/>
          <a:lstStyle/>
          <a:p>
            <a:pPr marL="0" marR="0" lvl="0" indent="0" algn="ctr" defTabSz="889000" eaLnBrk="1" fontAlgn="auto" latinLnBrk="0" hangingPunct="1">
              <a:lnSpc>
                <a:spcPct val="100000"/>
              </a:lnSpc>
              <a:spcBef>
                <a:spcPct val="20000"/>
              </a:spcBef>
              <a:spcAft>
                <a:spcPts val="0"/>
              </a:spcAft>
              <a:buClr>
                <a:srgbClr val="008000"/>
              </a:buClr>
              <a:buSzPct val="125000"/>
              <a:buFontTx/>
              <a:buNone/>
              <a:tabLst/>
              <a:defRPr/>
            </a:pPr>
            <a:endParaRPr kumimoji="0" lang="en-US" sz="1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84" name="Line 14"/>
          <p:cNvSpPr>
            <a:spLocks noChangeShapeType="1"/>
          </p:cNvSpPr>
          <p:nvPr/>
        </p:nvSpPr>
        <p:spPr bwMode="auto">
          <a:xfrm>
            <a:off x="3551238" y="1433513"/>
            <a:ext cx="0" cy="495300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5" name="Line 15"/>
          <p:cNvSpPr>
            <a:spLocks noChangeShapeType="1"/>
          </p:cNvSpPr>
          <p:nvPr/>
        </p:nvSpPr>
        <p:spPr bwMode="auto">
          <a:xfrm flipV="1">
            <a:off x="731838" y="1585913"/>
            <a:ext cx="0" cy="4572000"/>
          </a:xfrm>
          <a:prstGeom prst="line">
            <a:avLst/>
          </a:prstGeom>
          <a:noFill/>
          <a:ln w="25400">
            <a:solidFill>
              <a:srgbClr val="FFFFFF"/>
            </a:solidFill>
            <a:round/>
            <a:headEnd type="triangle" w="med" len="me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6" name="Text Box 16"/>
          <p:cNvSpPr txBox="1">
            <a:spLocks noChangeArrowheads="1"/>
          </p:cNvSpPr>
          <p:nvPr/>
        </p:nvSpPr>
        <p:spPr bwMode="auto">
          <a:xfrm>
            <a:off x="731838" y="1662113"/>
            <a:ext cx="635000" cy="336550"/>
          </a:xfrm>
          <a:prstGeom prst="rect">
            <a:avLst/>
          </a:prstGeom>
          <a:noFill/>
          <a:ln w="25400">
            <a:noFill/>
            <a:miter lim="800000"/>
            <a:headEnd/>
            <a:tailEnd/>
          </a:ln>
        </p:spPr>
        <p:txBody>
          <a:bodyPr wrap="none">
            <a:spAutoFit/>
          </a:bodyPr>
          <a:lstStyle/>
          <a:p>
            <a:pPr algn="ctr"/>
            <a:r>
              <a:rPr lang="en-US" sz="1600" b="0">
                <a:solidFill>
                  <a:schemeClr val="bg1"/>
                </a:solidFill>
                <a:latin typeface="Arial" pitchFamily="34" charset="0"/>
              </a:rPr>
              <a:t>Time</a:t>
            </a:r>
          </a:p>
        </p:txBody>
      </p:sp>
      <p:sp>
        <p:nvSpPr>
          <p:cNvPr id="187" name="Text Box 17"/>
          <p:cNvSpPr txBox="1">
            <a:spLocks noChangeArrowheads="1"/>
          </p:cNvSpPr>
          <p:nvPr/>
        </p:nvSpPr>
        <p:spPr bwMode="auto">
          <a:xfrm>
            <a:off x="4160838" y="1128713"/>
            <a:ext cx="1290637" cy="336550"/>
          </a:xfrm>
          <a:prstGeom prst="rect">
            <a:avLst/>
          </a:prstGeom>
          <a:noFill/>
          <a:ln w="9525">
            <a:noFill/>
            <a:miter lim="800000"/>
            <a:headEnd/>
            <a:tailEnd/>
          </a:ln>
        </p:spPr>
        <p:txBody>
          <a:bodyPr wrap="none">
            <a:spAutoFit/>
          </a:bodyPr>
          <a:lstStyle/>
          <a:p>
            <a:pPr algn="ctr"/>
            <a:r>
              <a:rPr lang="en-US" sz="1600" b="0">
                <a:solidFill>
                  <a:schemeClr val="bg1"/>
                </a:solidFill>
                <a:latin typeface="Arial" pitchFamily="34" charset="0"/>
              </a:rPr>
              <a:t>Primary Site</a:t>
            </a:r>
          </a:p>
        </p:txBody>
      </p:sp>
      <p:sp>
        <p:nvSpPr>
          <p:cNvPr id="188" name="Rectangle 18"/>
          <p:cNvSpPr>
            <a:spLocks noChangeArrowheads="1"/>
          </p:cNvSpPr>
          <p:nvPr/>
        </p:nvSpPr>
        <p:spPr bwMode="auto">
          <a:xfrm>
            <a:off x="5913438" y="1092820"/>
            <a:ext cx="2362200" cy="340693"/>
          </a:xfrm>
          <a:prstGeom prst="rect">
            <a:avLst/>
          </a:prstGeom>
          <a:solidFill>
            <a:srgbClr val="B2B2B2"/>
          </a:solidFill>
          <a:ln w="9525">
            <a:solidFill>
              <a:srgbClr val="FFFFFF"/>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sng" strike="noStrike" kern="0" cap="none" spc="0" normalizeH="0" baseline="0" noProof="0" smtClean="0">
              <a:ln>
                <a:noFill/>
              </a:ln>
              <a:solidFill>
                <a:schemeClr val="bg1"/>
              </a:solidFill>
              <a:effectLst/>
              <a:uLnTx/>
              <a:uFillTx/>
              <a:latin typeface="Arial" pitchFamily="34" charset="0"/>
            </a:endParaRPr>
          </a:p>
        </p:txBody>
      </p:sp>
      <p:sp>
        <p:nvSpPr>
          <p:cNvPr id="189" name="Text Box 19"/>
          <p:cNvSpPr txBox="1">
            <a:spLocks noChangeArrowheads="1"/>
          </p:cNvSpPr>
          <p:nvPr/>
        </p:nvSpPr>
        <p:spPr bwMode="auto">
          <a:xfrm>
            <a:off x="6394450" y="1128713"/>
            <a:ext cx="1560513" cy="336550"/>
          </a:xfrm>
          <a:prstGeom prst="rect">
            <a:avLst/>
          </a:prstGeom>
          <a:noFill/>
          <a:ln w="9525">
            <a:noFill/>
            <a:miter lim="800000"/>
            <a:headEnd/>
            <a:tailEnd/>
          </a:ln>
        </p:spPr>
        <p:txBody>
          <a:bodyPr wrap="none">
            <a:spAutoFit/>
          </a:bodyPr>
          <a:lstStyle/>
          <a:p>
            <a:pPr algn="ctr"/>
            <a:r>
              <a:rPr lang="en-US" sz="1600" b="0">
                <a:solidFill>
                  <a:schemeClr val="bg1"/>
                </a:solidFill>
                <a:latin typeface="Arial" pitchFamily="34" charset="0"/>
              </a:rPr>
              <a:t>Secondary Site</a:t>
            </a:r>
          </a:p>
        </p:txBody>
      </p:sp>
      <p:sp>
        <p:nvSpPr>
          <p:cNvPr id="190" name="Line 20"/>
          <p:cNvSpPr>
            <a:spLocks noChangeShapeType="1"/>
          </p:cNvSpPr>
          <p:nvPr/>
        </p:nvSpPr>
        <p:spPr bwMode="auto">
          <a:xfrm>
            <a:off x="1189038" y="5624513"/>
            <a:ext cx="2362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1" name="Line 21"/>
          <p:cNvSpPr>
            <a:spLocks noChangeShapeType="1"/>
          </p:cNvSpPr>
          <p:nvPr/>
        </p:nvSpPr>
        <p:spPr bwMode="auto">
          <a:xfrm>
            <a:off x="1189038" y="4862513"/>
            <a:ext cx="2362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2" name="Line 22"/>
          <p:cNvSpPr>
            <a:spLocks noChangeShapeType="1"/>
          </p:cNvSpPr>
          <p:nvPr/>
        </p:nvSpPr>
        <p:spPr bwMode="auto">
          <a:xfrm>
            <a:off x="1722438" y="4024313"/>
            <a:ext cx="18288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3" name="Line 23"/>
          <p:cNvSpPr>
            <a:spLocks noChangeShapeType="1"/>
          </p:cNvSpPr>
          <p:nvPr/>
        </p:nvSpPr>
        <p:spPr bwMode="auto">
          <a:xfrm>
            <a:off x="1189038" y="3109913"/>
            <a:ext cx="2362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4" name="Line 24"/>
          <p:cNvSpPr>
            <a:spLocks noChangeShapeType="1"/>
          </p:cNvSpPr>
          <p:nvPr/>
        </p:nvSpPr>
        <p:spPr bwMode="auto">
          <a:xfrm>
            <a:off x="1189038" y="2119313"/>
            <a:ext cx="2362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chemeClr val="bg1"/>
              </a:solidFill>
              <a:effectLst/>
              <a:uLnTx/>
              <a:uFillTx/>
            </a:endParaRPr>
          </a:p>
        </p:txBody>
      </p:sp>
      <p:sp>
        <p:nvSpPr>
          <p:cNvPr id="195" name="Line 25"/>
          <p:cNvSpPr>
            <a:spLocks noChangeShapeType="1"/>
          </p:cNvSpPr>
          <p:nvPr/>
        </p:nvSpPr>
        <p:spPr bwMode="auto">
          <a:xfrm>
            <a:off x="5913438" y="1128713"/>
            <a:ext cx="0" cy="5257800"/>
          </a:xfrm>
          <a:prstGeom prst="line">
            <a:avLst/>
          </a:prstGeom>
          <a:noFill/>
          <a:ln w="57150">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6" name="Line 26"/>
          <p:cNvSpPr>
            <a:spLocks noChangeShapeType="1"/>
          </p:cNvSpPr>
          <p:nvPr/>
        </p:nvSpPr>
        <p:spPr bwMode="auto">
          <a:xfrm>
            <a:off x="4770438" y="4024313"/>
            <a:ext cx="3505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7" name="Line 27"/>
          <p:cNvSpPr>
            <a:spLocks noChangeShapeType="1"/>
          </p:cNvSpPr>
          <p:nvPr/>
        </p:nvSpPr>
        <p:spPr bwMode="auto">
          <a:xfrm>
            <a:off x="4770438" y="3109913"/>
            <a:ext cx="3505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8" name="Line 28"/>
          <p:cNvSpPr>
            <a:spLocks noChangeShapeType="1"/>
          </p:cNvSpPr>
          <p:nvPr/>
        </p:nvSpPr>
        <p:spPr bwMode="auto">
          <a:xfrm>
            <a:off x="4770438" y="4862513"/>
            <a:ext cx="3505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9" name="Line 29"/>
          <p:cNvSpPr>
            <a:spLocks noChangeShapeType="1"/>
          </p:cNvSpPr>
          <p:nvPr/>
        </p:nvSpPr>
        <p:spPr bwMode="auto">
          <a:xfrm>
            <a:off x="4770438" y="5624513"/>
            <a:ext cx="3505200" cy="0"/>
          </a:xfrm>
          <a:prstGeom prst="line">
            <a:avLst/>
          </a:prstGeom>
          <a:noFill/>
          <a:ln w="9525">
            <a:solidFill>
              <a:srgbClr val="FFFFFF"/>
            </a:solidFill>
            <a:prstDash val="sysDot"/>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00" name="Group 30"/>
          <p:cNvGrpSpPr>
            <a:grpSpLocks/>
          </p:cNvGrpSpPr>
          <p:nvPr/>
        </p:nvGrpSpPr>
        <p:grpSpPr bwMode="auto">
          <a:xfrm>
            <a:off x="808038" y="2195513"/>
            <a:ext cx="6096000" cy="838200"/>
            <a:chOff x="240" y="1152"/>
            <a:chExt cx="3840" cy="528"/>
          </a:xfrm>
        </p:grpSpPr>
        <p:grpSp>
          <p:nvGrpSpPr>
            <p:cNvPr id="201" name="Group 31"/>
            <p:cNvGrpSpPr>
              <a:grpSpLocks/>
            </p:cNvGrpSpPr>
            <p:nvPr/>
          </p:nvGrpSpPr>
          <p:grpSpPr bwMode="auto">
            <a:xfrm>
              <a:off x="2880" y="1248"/>
              <a:ext cx="288" cy="336"/>
              <a:chOff x="2880" y="3072"/>
              <a:chExt cx="288" cy="336"/>
            </a:xfrm>
          </p:grpSpPr>
          <p:sp>
            <p:nvSpPr>
              <p:cNvPr id="211" name="AutoShape 32" descr="Water droplets"/>
              <p:cNvSpPr>
                <a:spLocks noChangeArrowheads="1"/>
              </p:cNvSpPr>
              <p:nvPr/>
            </p:nvSpPr>
            <p:spPr bwMode="auto">
              <a:xfrm>
                <a:off x="2880" y="3072"/>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2" name="Text Box 33"/>
              <p:cNvSpPr txBox="1">
                <a:spLocks noChangeArrowheads="1"/>
              </p:cNvSpPr>
              <p:nvPr/>
            </p:nvSpPr>
            <p:spPr bwMode="auto">
              <a:xfrm>
                <a:off x="2880" y="3120"/>
                <a:ext cx="288"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A</a:t>
                </a:r>
              </a:p>
            </p:txBody>
          </p:sp>
        </p:grpSp>
        <p:sp>
          <p:nvSpPr>
            <p:cNvPr id="202" name="AutoShape 34"/>
            <p:cNvSpPr>
              <a:spLocks noChangeArrowheads="1"/>
            </p:cNvSpPr>
            <p:nvPr/>
          </p:nvSpPr>
          <p:spPr bwMode="auto">
            <a:xfrm>
              <a:off x="2544" y="1152"/>
              <a:ext cx="511" cy="94"/>
            </a:xfrm>
            <a:prstGeom prst="curvedDownArrow">
              <a:avLst>
                <a:gd name="adj1" fmla="val 108723"/>
                <a:gd name="adj2" fmla="val 217447"/>
                <a:gd name="adj3" fmla="val 33333"/>
              </a:avLst>
            </a:prstGeom>
            <a:gradFill rotWithShape="0">
              <a:gsLst>
                <a:gs pos="0">
                  <a:srgbClr val="FF0000"/>
                </a:gs>
                <a:gs pos="50000">
                  <a:srgbClr val="FFE0E0"/>
                </a:gs>
                <a:gs pos="100000">
                  <a:srgbClr val="FF0000"/>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03" name="Group 35"/>
            <p:cNvGrpSpPr>
              <a:grpSpLocks/>
            </p:cNvGrpSpPr>
            <p:nvPr/>
          </p:nvGrpSpPr>
          <p:grpSpPr bwMode="auto">
            <a:xfrm>
              <a:off x="3696" y="1248"/>
              <a:ext cx="384" cy="432"/>
              <a:chOff x="3696" y="3024"/>
              <a:chExt cx="384" cy="432"/>
            </a:xfrm>
          </p:grpSpPr>
          <p:sp>
            <p:nvSpPr>
              <p:cNvPr id="209" name="AutoShape 36"/>
              <p:cNvSpPr>
                <a:spLocks noChangeArrowheads="1"/>
              </p:cNvSpPr>
              <p:nvPr/>
            </p:nvSpPr>
            <p:spPr bwMode="auto">
              <a:xfrm>
                <a:off x="3696" y="3024"/>
                <a:ext cx="336" cy="432"/>
              </a:xfrm>
              <a:prstGeom prst="can">
                <a:avLst>
                  <a:gd name="adj" fmla="val 22125"/>
                </a:avLst>
              </a:prstGeom>
              <a:gradFill rotWithShape="0">
                <a:gsLst>
                  <a:gs pos="0">
                    <a:srgbClr val="120B80"/>
                  </a:gs>
                  <a:gs pos="100000">
                    <a:srgbClr val="00A0C6"/>
                  </a:gs>
                </a:gsLst>
                <a:lin ang="0" scaled="1"/>
              </a:gradFill>
              <a:ln w="9525">
                <a:solidFill>
                  <a:srgbClr val="FFFFFF"/>
                </a:solidFill>
                <a:round/>
                <a:headEnd/>
                <a:tailEnd/>
              </a:ln>
            </p:spPr>
            <p:txBody>
              <a:bodyPr wrap="none" lIns="88894" tIns="44446" rIns="88894" bIns="44446" anchor="ctr"/>
              <a:lstStyle/>
              <a:p>
                <a:pPr marL="0" marR="0" lvl="0" indent="0" algn="ctr" defTabSz="889000" eaLnBrk="1" fontAlgn="auto" latinLnBrk="0" hangingPunct="1">
                  <a:lnSpc>
                    <a:spcPct val="100000"/>
                  </a:lnSpc>
                  <a:spcBef>
                    <a:spcPct val="20000"/>
                  </a:spcBef>
                  <a:spcAft>
                    <a:spcPts val="0"/>
                  </a:spcAft>
                  <a:buClr>
                    <a:srgbClr val="008000"/>
                  </a:buClr>
                  <a:buSzPct val="125000"/>
                  <a:buFontTx/>
                  <a:buNone/>
                  <a:tabLst/>
                  <a:defRPr/>
                </a:pPr>
                <a:endParaRPr kumimoji="0" lang="en-US" sz="1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10" name="Text Box 37"/>
              <p:cNvSpPr txBox="1">
                <a:spLocks noChangeArrowheads="1"/>
              </p:cNvSpPr>
              <p:nvPr/>
            </p:nvSpPr>
            <p:spPr bwMode="auto">
              <a:xfrm>
                <a:off x="3744" y="3120"/>
                <a:ext cx="336"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Arial" pitchFamily="34" charset="0"/>
                  </a:rPr>
                  <a:t>A</a:t>
                </a:r>
                <a:r>
                  <a:rPr kumimoji="0" lang="en-US" sz="2000" b="0" i="0" u="none" strike="noStrike" kern="0" cap="none" spc="0" normalizeH="0" baseline="30000" noProof="0" dirty="0" smtClean="0">
                    <a:ln>
                      <a:noFill/>
                    </a:ln>
                    <a:solidFill>
                      <a:schemeClr val="bg1"/>
                    </a:solidFill>
                    <a:effectLst/>
                    <a:uLnTx/>
                    <a:uFillTx/>
                    <a:latin typeface="Arial" pitchFamily="34" charset="0"/>
                  </a:rPr>
                  <a:t>R</a:t>
                </a:r>
              </a:p>
            </p:txBody>
          </p:sp>
        </p:grpSp>
        <p:sp>
          <p:nvSpPr>
            <p:cNvPr id="204" name="AutoShape 38"/>
            <p:cNvSpPr>
              <a:spLocks noChangeArrowheads="1"/>
            </p:cNvSpPr>
            <p:nvPr/>
          </p:nvSpPr>
          <p:spPr bwMode="auto">
            <a:xfrm>
              <a:off x="3216" y="1344"/>
              <a:ext cx="480" cy="240"/>
            </a:xfrm>
            <a:prstGeom prst="leftRightArrow">
              <a:avLst>
                <a:gd name="adj1" fmla="val 50000"/>
                <a:gd name="adj2" fmla="val 40000"/>
              </a:avLst>
            </a:prstGeom>
            <a:solidFill>
              <a:srgbClr val="FFCC00"/>
            </a:solidFill>
            <a:ln w="9525">
              <a:solidFill>
                <a:srgbClr val="FFCC0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205" name="Group 39"/>
            <p:cNvGrpSpPr>
              <a:grpSpLocks/>
            </p:cNvGrpSpPr>
            <p:nvPr/>
          </p:nvGrpSpPr>
          <p:grpSpPr bwMode="auto">
            <a:xfrm>
              <a:off x="240" y="1344"/>
              <a:ext cx="1728" cy="216"/>
              <a:chOff x="240" y="1344"/>
              <a:chExt cx="1728" cy="216"/>
            </a:xfrm>
          </p:grpSpPr>
          <p:sp>
            <p:nvSpPr>
              <p:cNvPr id="206" name="Text Box 40"/>
              <p:cNvSpPr txBox="1">
                <a:spLocks noChangeArrowheads="1"/>
              </p:cNvSpPr>
              <p:nvPr/>
            </p:nvSpPr>
            <p:spPr bwMode="auto">
              <a:xfrm>
                <a:off x="576" y="1344"/>
                <a:ext cx="192" cy="183"/>
              </a:xfrm>
              <a:prstGeom prst="rect">
                <a:avLst/>
              </a:prstGeom>
              <a:solidFill>
                <a:srgbClr val="B2B2B2"/>
              </a:solidFill>
              <a:ln w="9525">
                <a:noFill/>
                <a:miter lim="800000"/>
                <a:headEnd/>
                <a:tailEnd/>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1</a:t>
                </a:r>
              </a:p>
            </p:txBody>
          </p:sp>
          <p:pic>
            <p:nvPicPr>
              <p:cNvPr id="207" name="Picture 41"/>
              <p:cNvPicPr>
                <a:picLocks noChangeAspect="1" noChangeArrowheads="1"/>
              </p:cNvPicPr>
              <p:nvPr/>
            </p:nvPicPr>
            <p:blipFill>
              <a:blip r:embed="rId4" cstate="print"/>
              <a:srcRect/>
              <a:stretch>
                <a:fillRect/>
              </a:stretch>
            </p:blipFill>
            <p:spPr bwMode="auto">
              <a:xfrm>
                <a:off x="240" y="1344"/>
                <a:ext cx="199" cy="216"/>
              </a:xfrm>
              <a:prstGeom prst="rect">
                <a:avLst/>
              </a:prstGeom>
              <a:noFill/>
              <a:ln w="9525">
                <a:noFill/>
                <a:miter lim="800000"/>
                <a:headEnd/>
                <a:tailEnd/>
              </a:ln>
            </p:spPr>
          </p:pic>
          <p:sp>
            <p:nvSpPr>
              <p:cNvPr id="208" name="Text Box 42"/>
              <p:cNvSpPr txBox="1">
                <a:spLocks noChangeArrowheads="1"/>
              </p:cNvSpPr>
              <p:nvPr/>
            </p:nvSpPr>
            <p:spPr bwMode="auto">
              <a:xfrm>
                <a:off x="816" y="1344"/>
                <a:ext cx="1152" cy="183"/>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Initial Copy</a:t>
                </a:r>
              </a:p>
            </p:txBody>
          </p:sp>
        </p:grpSp>
      </p:grpSp>
      <p:grpSp>
        <p:nvGrpSpPr>
          <p:cNvPr id="213" name="Group 43"/>
          <p:cNvGrpSpPr>
            <a:grpSpLocks/>
          </p:cNvGrpSpPr>
          <p:nvPr/>
        </p:nvGrpSpPr>
        <p:grpSpPr bwMode="auto">
          <a:xfrm>
            <a:off x="1722438" y="2805113"/>
            <a:ext cx="5181600" cy="1981200"/>
            <a:chOff x="1296" y="1488"/>
            <a:chExt cx="3264" cy="1248"/>
          </a:xfrm>
        </p:grpSpPr>
        <p:grpSp>
          <p:nvGrpSpPr>
            <p:cNvPr id="214" name="Group 44"/>
            <p:cNvGrpSpPr>
              <a:grpSpLocks/>
            </p:cNvGrpSpPr>
            <p:nvPr/>
          </p:nvGrpSpPr>
          <p:grpSpPr bwMode="auto">
            <a:xfrm>
              <a:off x="4176" y="2304"/>
              <a:ext cx="384" cy="432"/>
              <a:chOff x="3696" y="3024"/>
              <a:chExt cx="384" cy="432"/>
            </a:xfrm>
          </p:grpSpPr>
          <p:sp>
            <p:nvSpPr>
              <p:cNvPr id="221" name="AutoShape 45"/>
              <p:cNvSpPr>
                <a:spLocks noChangeArrowheads="1"/>
              </p:cNvSpPr>
              <p:nvPr/>
            </p:nvSpPr>
            <p:spPr bwMode="auto">
              <a:xfrm>
                <a:off x="3696" y="3024"/>
                <a:ext cx="336" cy="432"/>
              </a:xfrm>
              <a:prstGeom prst="can">
                <a:avLst>
                  <a:gd name="adj" fmla="val 22125"/>
                </a:avLst>
              </a:prstGeom>
              <a:gradFill rotWithShape="0">
                <a:gsLst>
                  <a:gs pos="0">
                    <a:srgbClr val="120B80"/>
                  </a:gs>
                  <a:gs pos="100000">
                    <a:srgbClr val="00A0C6"/>
                  </a:gs>
                </a:gsLst>
                <a:lin ang="0" scaled="1"/>
              </a:gradFill>
              <a:ln w="9525">
                <a:solidFill>
                  <a:srgbClr val="FFFFFF"/>
                </a:solidFill>
                <a:round/>
                <a:headEnd/>
                <a:tailEnd/>
              </a:ln>
            </p:spPr>
            <p:txBody>
              <a:bodyPr wrap="none" lIns="88894" tIns="44446" rIns="88894" bIns="44446" anchor="ctr"/>
              <a:lstStyle/>
              <a:p>
                <a:pPr marL="0" marR="0" lvl="0" indent="0" algn="ctr" defTabSz="889000" eaLnBrk="1" fontAlgn="auto" latinLnBrk="0" hangingPunct="1">
                  <a:lnSpc>
                    <a:spcPct val="100000"/>
                  </a:lnSpc>
                  <a:spcBef>
                    <a:spcPct val="20000"/>
                  </a:spcBef>
                  <a:spcAft>
                    <a:spcPts val="0"/>
                  </a:spcAft>
                  <a:buClr>
                    <a:srgbClr val="008000"/>
                  </a:buClr>
                  <a:buSzPct val="125000"/>
                  <a:buFontTx/>
                  <a:buNone/>
                  <a:tabLst/>
                  <a:defRPr/>
                </a:pPr>
                <a:endParaRPr kumimoji="0" lang="en-US" sz="1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22" name="Text Box 46"/>
              <p:cNvSpPr txBox="1">
                <a:spLocks noChangeArrowheads="1"/>
              </p:cNvSpPr>
              <p:nvPr/>
            </p:nvSpPr>
            <p:spPr bwMode="auto">
              <a:xfrm>
                <a:off x="3744" y="3120"/>
                <a:ext cx="336"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Arial" pitchFamily="34" charset="0"/>
                  </a:rPr>
                  <a:t>B</a:t>
                </a:r>
                <a:r>
                  <a:rPr kumimoji="0" lang="en-US" sz="2000" b="0" i="0" u="none" strike="noStrike" kern="0" cap="none" spc="0" normalizeH="0" baseline="30000" noProof="0" dirty="0" smtClean="0">
                    <a:ln>
                      <a:noFill/>
                    </a:ln>
                    <a:solidFill>
                      <a:schemeClr val="bg1"/>
                    </a:solidFill>
                    <a:effectLst/>
                    <a:uLnTx/>
                    <a:uFillTx/>
                    <a:latin typeface="Arial" pitchFamily="34" charset="0"/>
                  </a:rPr>
                  <a:t>R</a:t>
                </a:r>
              </a:p>
            </p:txBody>
          </p:sp>
        </p:grpSp>
        <p:sp>
          <p:nvSpPr>
            <p:cNvPr id="215" name="AutoShape 47"/>
            <p:cNvSpPr>
              <a:spLocks noChangeArrowheads="1"/>
            </p:cNvSpPr>
            <p:nvPr/>
          </p:nvSpPr>
          <p:spPr bwMode="auto">
            <a:xfrm>
              <a:off x="3264" y="2304"/>
              <a:ext cx="480" cy="384"/>
            </a:xfrm>
            <a:prstGeom prst="triangle">
              <a:avLst>
                <a:gd name="adj" fmla="val 50000"/>
              </a:avLst>
            </a:prstGeom>
            <a:solidFill>
              <a:srgbClr val="00A0C6"/>
            </a:solidFill>
            <a:ln w="9525">
              <a:solidFill>
                <a:srgbClr val="FFFFFF"/>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smtClean="0">
                <a:ln>
                  <a:noFill/>
                </a:ln>
                <a:solidFill>
                  <a:srgbClr val="FFCC00"/>
                </a:solidFill>
                <a:effectLst/>
                <a:uLnTx/>
                <a:uFillTx/>
                <a:latin typeface="Arial" pitchFamily="34" charset="0"/>
              </a:endParaRPr>
            </a:p>
          </p:txBody>
        </p:sp>
        <p:sp>
          <p:nvSpPr>
            <p:cNvPr id="216" name="Text Box 48"/>
            <p:cNvSpPr txBox="1">
              <a:spLocks noChangeArrowheads="1"/>
            </p:cNvSpPr>
            <p:nvPr/>
          </p:nvSpPr>
          <p:spPr bwMode="auto">
            <a:xfrm>
              <a:off x="3312" y="2400"/>
              <a:ext cx="384" cy="288"/>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bg1"/>
                  </a:solidFill>
                  <a:effectLst/>
                  <a:uLnTx/>
                  <a:uFillTx/>
                  <a:latin typeface="Arial" pitchFamily="34" charset="0"/>
                </a:rPr>
                <a:t>B-A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chemeClr val="bg1"/>
                  </a:solidFill>
                  <a:effectLst/>
                  <a:uLnTx/>
                  <a:uFillTx/>
                  <a:latin typeface="Arial" pitchFamily="34" charset="0"/>
                </a:rPr>
                <a:t>delta</a:t>
              </a:r>
            </a:p>
          </p:txBody>
        </p:sp>
        <p:sp>
          <p:nvSpPr>
            <p:cNvPr id="217" name="AutoShape 49"/>
            <p:cNvSpPr>
              <a:spLocks noChangeArrowheads="1"/>
            </p:cNvSpPr>
            <p:nvPr/>
          </p:nvSpPr>
          <p:spPr bwMode="auto">
            <a:xfrm>
              <a:off x="3696" y="2400"/>
              <a:ext cx="480" cy="240"/>
            </a:xfrm>
            <a:prstGeom prst="leftRightArrow">
              <a:avLst>
                <a:gd name="adj1" fmla="val 50000"/>
                <a:gd name="adj2" fmla="val 40000"/>
              </a:avLst>
            </a:prstGeom>
            <a:solidFill>
              <a:srgbClr val="FFCC00"/>
            </a:solidFill>
            <a:ln w="9525">
              <a:solidFill>
                <a:srgbClr val="FFCC0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18" name="AutoShape 50"/>
            <p:cNvSpPr>
              <a:spLocks/>
            </p:cNvSpPr>
            <p:nvPr/>
          </p:nvSpPr>
          <p:spPr bwMode="auto">
            <a:xfrm>
              <a:off x="3648" y="1488"/>
              <a:ext cx="96" cy="384"/>
            </a:xfrm>
            <a:prstGeom prst="rightBrace">
              <a:avLst>
                <a:gd name="adj1" fmla="val 33333"/>
                <a:gd name="adj2" fmla="val 47398"/>
              </a:avLst>
            </a:prstGeom>
            <a:noFill/>
            <a:ln w="19050">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cxnSp>
          <p:nvCxnSpPr>
            <p:cNvPr id="219" name="AutoShape 51"/>
            <p:cNvCxnSpPr>
              <a:cxnSpLocks noChangeShapeType="1"/>
              <a:stCxn id="218" idx="1"/>
              <a:endCxn id="215" idx="5"/>
            </p:cNvCxnSpPr>
            <p:nvPr/>
          </p:nvCxnSpPr>
          <p:spPr bwMode="auto">
            <a:xfrm flipH="1">
              <a:off x="3624" y="1670"/>
              <a:ext cx="126" cy="826"/>
            </a:xfrm>
            <a:prstGeom prst="curvedConnector3">
              <a:avLst>
                <a:gd name="adj1" fmla="val -32542"/>
              </a:avLst>
            </a:prstGeom>
            <a:noFill/>
            <a:ln w="19050">
              <a:solidFill>
                <a:srgbClr val="FFFFFF"/>
              </a:solidFill>
              <a:round/>
              <a:headEnd/>
              <a:tailEnd type="triangle" w="med" len="med"/>
            </a:ln>
          </p:spPr>
        </p:cxnSp>
        <p:sp>
          <p:nvSpPr>
            <p:cNvPr id="220" name="Text Box 52"/>
            <p:cNvSpPr txBox="1">
              <a:spLocks noChangeArrowheads="1"/>
            </p:cNvSpPr>
            <p:nvPr/>
          </p:nvSpPr>
          <p:spPr bwMode="auto">
            <a:xfrm>
              <a:off x="1296" y="2352"/>
              <a:ext cx="1200" cy="30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Resynchronization. Delta Copy</a:t>
              </a:r>
            </a:p>
          </p:txBody>
        </p:sp>
      </p:grpSp>
      <p:grpSp>
        <p:nvGrpSpPr>
          <p:cNvPr id="223" name="Group 53"/>
          <p:cNvGrpSpPr>
            <a:grpSpLocks/>
          </p:cNvGrpSpPr>
          <p:nvPr/>
        </p:nvGrpSpPr>
        <p:grpSpPr bwMode="auto">
          <a:xfrm>
            <a:off x="808038" y="3186113"/>
            <a:ext cx="7239000" cy="990600"/>
            <a:chOff x="720" y="1728"/>
            <a:chExt cx="4560" cy="624"/>
          </a:xfrm>
        </p:grpSpPr>
        <p:grpSp>
          <p:nvGrpSpPr>
            <p:cNvPr id="224" name="Group 54"/>
            <p:cNvGrpSpPr>
              <a:grpSpLocks/>
            </p:cNvGrpSpPr>
            <p:nvPr/>
          </p:nvGrpSpPr>
          <p:grpSpPr bwMode="auto">
            <a:xfrm>
              <a:off x="3360" y="1824"/>
              <a:ext cx="288" cy="336"/>
              <a:chOff x="2880" y="3072"/>
              <a:chExt cx="288" cy="336"/>
            </a:xfrm>
          </p:grpSpPr>
          <p:sp>
            <p:nvSpPr>
              <p:cNvPr id="233" name="AutoShape 55" descr="Water droplets"/>
              <p:cNvSpPr>
                <a:spLocks noChangeArrowheads="1"/>
              </p:cNvSpPr>
              <p:nvPr/>
            </p:nvSpPr>
            <p:spPr bwMode="auto">
              <a:xfrm>
                <a:off x="2880" y="3072"/>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4" name="Text Box 56"/>
              <p:cNvSpPr txBox="1">
                <a:spLocks noChangeArrowheads="1"/>
              </p:cNvSpPr>
              <p:nvPr/>
            </p:nvSpPr>
            <p:spPr bwMode="auto">
              <a:xfrm>
                <a:off x="2880" y="3120"/>
                <a:ext cx="288"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B</a:t>
                </a:r>
              </a:p>
            </p:txBody>
          </p:sp>
        </p:grpSp>
        <p:sp>
          <p:nvSpPr>
            <p:cNvPr id="225" name="AutoShape 57"/>
            <p:cNvSpPr>
              <a:spLocks noChangeArrowheads="1"/>
            </p:cNvSpPr>
            <p:nvPr/>
          </p:nvSpPr>
          <p:spPr bwMode="auto">
            <a:xfrm>
              <a:off x="3024" y="1728"/>
              <a:ext cx="511" cy="94"/>
            </a:xfrm>
            <a:prstGeom prst="curvedDownArrow">
              <a:avLst>
                <a:gd name="adj1" fmla="val 108723"/>
                <a:gd name="adj2" fmla="val 217447"/>
                <a:gd name="adj3" fmla="val 33333"/>
              </a:avLst>
            </a:prstGeom>
            <a:gradFill rotWithShape="0">
              <a:gsLst>
                <a:gs pos="0">
                  <a:srgbClr val="FF0000"/>
                </a:gs>
                <a:gs pos="50000">
                  <a:srgbClr val="FFE0E0"/>
                </a:gs>
                <a:gs pos="100000">
                  <a:srgbClr val="FF0000"/>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26" name="Group 58"/>
            <p:cNvGrpSpPr>
              <a:grpSpLocks/>
            </p:cNvGrpSpPr>
            <p:nvPr/>
          </p:nvGrpSpPr>
          <p:grpSpPr bwMode="auto">
            <a:xfrm>
              <a:off x="4896" y="1824"/>
              <a:ext cx="384" cy="336"/>
              <a:chOff x="4896" y="1824"/>
              <a:chExt cx="384" cy="336"/>
            </a:xfrm>
          </p:grpSpPr>
          <p:sp>
            <p:nvSpPr>
              <p:cNvPr id="231" name="AutoShape 59" descr="Water droplets"/>
              <p:cNvSpPr>
                <a:spLocks noChangeArrowheads="1"/>
              </p:cNvSpPr>
              <p:nvPr/>
            </p:nvSpPr>
            <p:spPr bwMode="auto">
              <a:xfrm>
                <a:off x="4896" y="1824"/>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2" name="Text Box 60"/>
              <p:cNvSpPr txBox="1">
                <a:spLocks noChangeArrowheads="1"/>
              </p:cNvSpPr>
              <p:nvPr/>
            </p:nvSpPr>
            <p:spPr bwMode="auto">
              <a:xfrm>
                <a:off x="4896" y="1872"/>
                <a:ext cx="384"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A</a:t>
                </a:r>
                <a:r>
                  <a:rPr kumimoji="0" lang="en-US" sz="2000" b="0" i="0" u="none" strike="noStrike" kern="0" cap="none" spc="0" normalizeH="0" baseline="30000" noProof="0" smtClean="0">
                    <a:ln>
                      <a:noFill/>
                    </a:ln>
                    <a:solidFill>
                      <a:srgbClr val="000000"/>
                    </a:solidFill>
                    <a:effectLst/>
                    <a:uLnTx/>
                    <a:uFillTx/>
                    <a:latin typeface="Arial" pitchFamily="34" charset="0"/>
                  </a:rPr>
                  <a:t>R</a:t>
                </a:r>
              </a:p>
            </p:txBody>
          </p:sp>
        </p:grpSp>
        <p:sp>
          <p:nvSpPr>
            <p:cNvPr id="227" name="AutoShape 61"/>
            <p:cNvSpPr>
              <a:spLocks noChangeArrowheads="1"/>
            </p:cNvSpPr>
            <p:nvPr/>
          </p:nvSpPr>
          <p:spPr bwMode="auto">
            <a:xfrm>
              <a:off x="4560" y="1728"/>
              <a:ext cx="511" cy="94"/>
            </a:xfrm>
            <a:prstGeom prst="curvedDownArrow">
              <a:avLst>
                <a:gd name="adj1" fmla="val 108723"/>
                <a:gd name="adj2" fmla="val 217447"/>
                <a:gd name="adj3" fmla="val 33333"/>
              </a:avLst>
            </a:prstGeom>
            <a:gradFill rotWithShape="0">
              <a:gsLst>
                <a:gs pos="0">
                  <a:srgbClr val="FF0000"/>
                </a:gs>
                <a:gs pos="50000">
                  <a:srgbClr val="FFE0E0"/>
                </a:gs>
                <a:gs pos="100000">
                  <a:srgbClr val="FF0000"/>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8" name="Text Box 62"/>
            <p:cNvSpPr txBox="1">
              <a:spLocks noChangeArrowheads="1"/>
            </p:cNvSpPr>
            <p:nvPr/>
          </p:nvSpPr>
          <p:spPr bwMode="auto">
            <a:xfrm>
              <a:off x="1296" y="1776"/>
              <a:ext cx="1248" cy="433"/>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Resynchronization.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Starts with</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snapshots</a:t>
              </a:r>
            </a:p>
          </p:txBody>
        </p:sp>
        <p:pic>
          <p:nvPicPr>
            <p:cNvPr id="229" name="Picture 63"/>
            <p:cNvPicPr>
              <a:picLocks noChangeAspect="1" noChangeArrowheads="1"/>
            </p:cNvPicPr>
            <p:nvPr/>
          </p:nvPicPr>
          <p:blipFill>
            <a:blip r:embed="rId5" cstate="print"/>
            <a:srcRect/>
            <a:stretch>
              <a:fillRect/>
            </a:stretch>
          </p:blipFill>
          <p:spPr bwMode="auto">
            <a:xfrm>
              <a:off x="720" y="2160"/>
              <a:ext cx="188" cy="192"/>
            </a:xfrm>
            <a:prstGeom prst="rect">
              <a:avLst/>
            </a:prstGeom>
            <a:noFill/>
            <a:ln w="9525">
              <a:noFill/>
              <a:miter lim="800000"/>
              <a:headEnd/>
              <a:tailEnd/>
            </a:ln>
          </p:spPr>
        </p:pic>
        <p:sp>
          <p:nvSpPr>
            <p:cNvPr id="230" name="Text Box 64"/>
            <p:cNvSpPr txBox="1">
              <a:spLocks noChangeArrowheads="1"/>
            </p:cNvSpPr>
            <p:nvPr/>
          </p:nvSpPr>
          <p:spPr bwMode="auto">
            <a:xfrm>
              <a:off x="1056" y="2160"/>
              <a:ext cx="192" cy="183"/>
            </a:xfrm>
            <a:prstGeom prst="rect">
              <a:avLst/>
            </a:prstGeom>
            <a:solidFill>
              <a:srgbClr val="B2B2B2"/>
            </a:solid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2</a:t>
              </a:r>
            </a:p>
          </p:txBody>
        </p:sp>
      </p:grpSp>
      <p:grpSp>
        <p:nvGrpSpPr>
          <p:cNvPr id="235" name="Group 65"/>
          <p:cNvGrpSpPr>
            <a:grpSpLocks/>
          </p:cNvGrpSpPr>
          <p:nvPr/>
        </p:nvGrpSpPr>
        <p:grpSpPr bwMode="auto">
          <a:xfrm>
            <a:off x="1189038" y="4938713"/>
            <a:ext cx="6858000" cy="1447800"/>
            <a:chOff x="960" y="2832"/>
            <a:chExt cx="4320" cy="912"/>
          </a:xfrm>
        </p:grpSpPr>
        <p:sp>
          <p:nvSpPr>
            <p:cNvPr id="236" name="Text Box 66"/>
            <p:cNvSpPr txBox="1">
              <a:spLocks noChangeArrowheads="1"/>
            </p:cNvSpPr>
            <p:nvPr/>
          </p:nvSpPr>
          <p:spPr bwMode="auto">
            <a:xfrm>
              <a:off x="960" y="3408"/>
              <a:ext cx="1248" cy="30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Ready for next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resynchronization</a:t>
              </a:r>
            </a:p>
          </p:txBody>
        </p:sp>
        <p:grpSp>
          <p:nvGrpSpPr>
            <p:cNvPr id="237" name="Group 67"/>
            <p:cNvGrpSpPr>
              <a:grpSpLocks/>
            </p:cNvGrpSpPr>
            <p:nvPr/>
          </p:nvGrpSpPr>
          <p:grpSpPr bwMode="auto">
            <a:xfrm>
              <a:off x="3360" y="2832"/>
              <a:ext cx="288" cy="336"/>
              <a:chOff x="2880" y="2880"/>
              <a:chExt cx="288" cy="336"/>
            </a:xfrm>
          </p:grpSpPr>
          <p:grpSp>
            <p:nvGrpSpPr>
              <p:cNvPr id="252" name="Group 68"/>
              <p:cNvGrpSpPr>
                <a:grpSpLocks/>
              </p:cNvGrpSpPr>
              <p:nvPr/>
            </p:nvGrpSpPr>
            <p:grpSpPr bwMode="auto">
              <a:xfrm>
                <a:off x="2880" y="2880"/>
                <a:ext cx="288" cy="336"/>
                <a:chOff x="2880" y="3072"/>
                <a:chExt cx="288" cy="336"/>
              </a:xfrm>
            </p:grpSpPr>
            <p:sp>
              <p:nvSpPr>
                <p:cNvPr id="256" name="AutoShape 69" descr="Water droplets"/>
                <p:cNvSpPr>
                  <a:spLocks noChangeArrowheads="1"/>
                </p:cNvSpPr>
                <p:nvPr/>
              </p:nvSpPr>
              <p:spPr bwMode="auto">
                <a:xfrm>
                  <a:off x="2880" y="3072"/>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7" name="Text Box 70"/>
                <p:cNvSpPr txBox="1">
                  <a:spLocks noChangeArrowheads="1"/>
                </p:cNvSpPr>
                <p:nvPr/>
              </p:nvSpPr>
              <p:spPr bwMode="auto">
                <a:xfrm>
                  <a:off x="2880" y="3120"/>
                  <a:ext cx="288"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A</a:t>
                  </a:r>
                </a:p>
              </p:txBody>
            </p:sp>
          </p:grpSp>
          <p:grpSp>
            <p:nvGrpSpPr>
              <p:cNvPr id="253" name="Group 71"/>
              <p:cNvGrpSpPr>
                <a:grpSpLocks/>
              </p:cNvGrpSpPr>
              <p:nvPr/>
            </p:nvGrpSpPr>
            <p:grpSpPr bwMode="auto">
              <a:xfrm>
                <a:off x="2880" y="2928"/>
                <a:ext cx="288" cy="288"/>
                <a:chOff x="1680" y="3360"/>
                <a:chExt cx="336" cy="288"/>
              </a:xfrm>
            </p:grpSpPr>
            <p:sp>
              <p:nvSpPr>
                <p:cNvPr id="254" name="Line 72"/>
                <p:cNvSpPr>
                  <a:spLocks noChangeShapeType="1"/>
                </p:cNvSpPr>
                <p:nvPr/>
              </p:nvSpPr>
              <p:spPr bwMode="auto">
                <a:xfrm>
                  <a:off x="1680" y="3360"/>
                  <a:ext cx="336" cy="288"/>
                </a:xfrm>
                <a:prstGeom prst="line">
                  <a:avLst/>
                </a:prstGeom>
                <a:noFill/>
                <a:ln w="38100">
                  <a:solidFill>
                    <a:srgbClr val="FF0000"/>
                  </a:solidFill>
                  <a:round/>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5" name="Line 73"/>
                <p:cNvSpPr>
                  <a:spLocks noChangeShapeType="1"/>
                </p:cNvSpPr>
                <p:nvPr/>
              </p:nvSpPr>
              <p:spPr bwMode="auto">
                <a:xfrm flipH="1">
                  <a:off x="1680" y="3360"/>
                  <a:ext cx="336" cy="288"/>
                </a:xfrm>
                <a:prstGeom prst="line">
                  <a:avLst/>
                </a:prstGeom>
                <a:noFill/>
                <a:ln w="38100">
                  <a:solidFill>
                    <a:srgbClr val="FF0000"/>
                  </a:solidFill>
                  <a:round/>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grpSp>
          <p:nvGrpSpPr>
            <p:cNvPr id="238" name="Group 74"/>
            <p:cNvGrpSpPr>
              <a:grpSpLocks/>
            </p:cNvGrpSpPr>
            <p:nvPr/>
          </p:nvGrpSpPr>
          <p:grpSpPr bwMode="auto">
            <a:xfrm>
              <a:off x="4896" y="2832"/>
              <a:ext cx="384" cy="336"/>
              <a:chOff x="4416" y="2880"/>
              <a:chExt cx="384" cy="336"/>
            </a:xfrm>
          </p:grpSpPr>
          <p:sp>
            <p:nvSpPr>
              <p:cNvPr id="247" name="AutoShape 75" descr="Water droplets"/>
              <p:cNvSpPr>
                <a:spLocks noChangeArrowheads="1"/>
              </p:cNvSpPr>
              <p:nvPr/>
            </p:nvSpPr>
            <p:spPr bwMode="auto">
              <a:xfrm>
                <a:off x="4416" y="2880"/>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8" name="Text Box 76"/>
              <p:cNvSpPr txBox="1">
                <a:spLocks noChangeArrowheads="1"/>
              </p:cNvSpPr>
              <p:nvPr/>
            </p:nvSpPr>
            <p:spPr bwMode="auto">
              <a:xfrm>
                <a:off x="4416" y="2928"/>
                <a:ext cx="384"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A</a:t>
                </a:r>
                <a:r>
                  <a:rPr kumimoji="0" lang="en-US" sz="2000" b="0" i="0" u="none" strike="noStrike" kern="0" cap="none" spc="0" normalizeH="0" baseline="30000" noProof="0" smtClean="0">
                    <a:ln>
                      <a:noFill/>
                    </a:ln>
                    <a:solidFill>
                      <a:srgbClr val="000000"/>
                    </a:solidFill>
                    <a:effectLst/>
                    <a:uLnTx/>
                    <a:uFillTx/>
                    <a:latin typeface="Arial" pitchFamily="34" charset="0"/>
                  </a:rPr>
                  <a:t>R</a:t>
                </a:r>
              </a:p>
            </p:txBody>
          </p:sp>
          <p:grpSp>
            <p:nvGrpSpPr>
              <p:cNvPr id="249" name="Group 248"/>
              <p:cNvGrpSpPr>
                <a:grpSpLocks/>
              </p:cNvGrpSpPr>
              <p:nvPr/>
            </p:nvGrpSpPr>
            <p:grpSpPr bwMode="auto">
              <a:xfrm>
                <a:off x="4416" y="2928"/>
                <a:ext cx="288" cy="288"/>
                <a:chOff x="1680" y="3360"/>
                <a:chExt cx="336" cy="288"/>
              </a:xfrm>
            </p:grpSpPr>
            <p:sp>
              <p:nvSpPr>
                <p:cNvPr id="250" name="Line 78"/>
                <p:cNvSpPr>
                  <a:spLocks noChangeShapeType="1"/>
                </p:cNvSpPr>
                <p:nvPr/>
              </p:nvSpPr>
              <p:spPr bwMode="auto">
                <a:xfrm>
                  <a:off x="1680" y="3360"/>
                  <a:ext cx="336" cy="288"/>
                </a:xfrm>
                <a:prstGeom prst="line">
                  <a:avLst/>
                </a:prstGeom>
                <a:noFill/>
                <a:ln w="38100">
                  <a:solidFill>
                    <a:srgbClr val="FF0000"/>
                  </a:solidFill>
                  <a:round/>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1" name="Line 79"/>
                <p:cNvSpPr>
                  <a:spLocks noChangeShapeType="1"/>
                </p:cNvSpPr>
                <p:nvPr/>
              </p:nvSpPr>
              <p:spPr bwMode="auto">
                <a:xfrm flipH="1">
                  <a:off x="1680" y="3360"/>
                  <a:ext cx="336" cy="288"/>
                </a:xfrm>
                <a:prstGeom prst="line">
                  <a:avLst/>
                </a:prstGeom>
                <a:noFill/>
                <a:ln w="38100">
                  <a:solidFill>
                    <a:srgbClr val="FF0000"/>
                  </a:solidFill>
                  <a:round/>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grpSp>
          <p:nvGrpSpPr>
            <p:cNvPr id="239" name="Group 80"/>
            <p:cNvGrpSpPr>
              <a:grpSpLocks/>
            </p:cNvGrpSpPr>
            <p:nvPr/>
          </p:nvGrpSpPr>
          <p:grpSpPr bwMode="auto">
            <a:xfrm>
              <a:off x="3360" y="3312"/>
              <a:ext cx="288" cy="336"/>
              <a:chOff x="2880" y="3072"/>
              <a:chExt cx="288" cy="336"/>
            </a:xfrm>
          </p:grpSpPr>
          <p:sp>
            <p:nvSpPr>
              <p:cNvPr id="245" name="AutoShape 81" descr="Water droplets"/>
              <p:cNvSpPr>
                <a:spLocks noChangeArrowheads="1"/>
              </p:cNvSpPr>
              <p:nvPr/>
            </p:nvSpPr>
            <p:spPr bwMode="auto">
              <a:xfrm>
                <a:off x="2880" y="3072"/>
                <a:ext cx="288" cy="336"/>
              </a:xfrm>
              <a:prstGeom prst="can">
                <a:avLst>
                  <a:gd name="adj" fmla="val 20076"/>
                </a:avLst>
              </a:prstGeom>
              <a:blipFill dpi="0" rotWithShape="0">
                <a:blip r:embed="rId3" cstate="print"/>
                <a:srcRect/>
                <a:tile tx="0" ty="0" sx="100000" sy="100000" flip="none" algn="tl"/>
              </a:blipFill>
              <a:ln w="9525">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6" name="Text Box 82"/>
              <p:cNvSpPr txBox="1">
                <a:spLocks noChangeArrowheads="1"/>
              </p:cNvSpPr>
              <p:nvPr/>
            </p:nvSpPr>
            <p:spPr bwMode="auto">
              <a:xfrm>
                <a:off x="2880" y="3120"/>
                <a:ext cx="288"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0000"/>
                    </a:solidFill>
                    <a:effectLst/>
                    <a:uLnTx/>
                    <a:uFillTx/>
                    <a:latin typeface="Arial" pitchFamily="34" charset="0"/>
                  </a:rPr>
                  <a:t>B</a:t>
                </a:r>
              </a:p>
            </p:txBody>
          </p:sp>
        </p:grpSp>
        <p:grpSp>
          <p:nvGrpSpPr>
            <p:cNvPr id="240" name="Group 83"/>
            <p:cNvGrpSpPr>
              <a:grpSpLocks/>
            </p:cNvGrpSpPr>
            <p:nvPr/>
          </p:nvGrpSpPr>
          <p:grpSpPr bwMode="auto">
            <a:xfrm>
              <a:off x="4176" y="3312"/>
              <a:ext cx="384" cy="432"/>
              <a:chOff x="3696" y="3024"/>
              <a:chExt cx="384" cy="432"/>
            </a:xfrm>
          </p:grpSpPr>
          <p:sp>
            <p:nvSpPr>
              <p:cNvPr id="243" name="AutoShape 84"/>
              <p:cNvSpPr>
                <a:spLocks noChangeArrowheads="1"/>
              </p:cNvSpPr>
              <p:nvPr/>
            </p:nvSpPr>
            <p:spPr bwMode="auto">
              <a:xfrm>
                <a:off x="3696" y="3024"/>
                <a:ext cx="336" cy="432"/>
              </a:xfrm>
              <a:prstGeom prst="can">
                <a:avLst>
                  <a:gd name="adj" fmla="val 22125"/>
                </a:avLst>
              </a:prstGeom>
              <a:gradFill rotWithShape="0">
                <a:gsLst>
                  <a:gs pos="0">
                    <a:srgbClr val="120B80"/>
                  </a:gs>
                  <a:gs pos="100000">
                    <a:srgbClr val="00A0C6"/>
                  </a:gs>
                </a:gsLst>
                <a:lin ang="0" scaled="1"/>
              </a:gradFill>
              <a:ln w="9525">
                <a:solidFill>
                  <a:srgbClr val="FFFFFF"/>
                </a:solidFill>
                <a:round/>
                <a:headEnd/>
                <a:tailEnd/>
              </a:ln>
            </p:spPr>
            <p:txBody>
              <a:bodyPr wrap="none" lIns="88894" tIns="44446" rIns="88894" bIns="44446" anchor="ctr"/>
              <a:lstStyle/>
              <a:p>
                <a:pPr marL="0" marR="0" lvl="0" indent="0" algn="ctr" defTabSz="889000" eaLnBrk="1" fontAlgn="auto" latinLnBrk="0" hangingPunct="1">
                  <a:lnSpc>
                    <a:spcPct val="100000"/>
                  </a:lnSpc>
                  <a:spcBef>
                    <a:spcPct val="20000"/>
                  </a:spcBef>
                  <a:spcAft>
                    <a:spcPts val="0"/>
                  </a:spcAft>
                  <a:buClr>
                    <a:srgbClr val="008000"/>
                  </a:buClr>
                  <a:buSzPct val="125000"/>
                  <a:buFontTx/>
                  <a:buNone/>
                  <a:tabLst/>
                  <a:defRPr/>
                </a:pPr>
                <a:endParaRPr kumimoji="0" lang="en-US" sz="1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44" name="Text Box 85"/>
              <p:cNvSpPr txBox="1">
                <a:spLocks noChangeArrowheads="1"/>
              </p:cNvSpPr>
              <p:nvPr/>
            </p:nvSpPr>
            <p:spPr bwMode="auto">
              <a:xfrm>
                <a:off x="3744" y="3120"/>
                <a:ext cx="336" cy="28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Arial" pitchFamily="34" charset="0"/>
                  </a:rPr>
                  <a:t>B</a:t>
                </a:r>
                <a:r>
                  <a:rPr kumimoji="0" lang="en-US" sz="2000" b="0" i="0" u="none" strike="noStrike" kern="0" cap="none" spc="0" normalizeH="0" baseline="30000" noProof="0" dirty="0" smtClean="0">
                    <a:ln>
                      <a:noFill/>
                    </a:ln>
                    <a:solidFill>
                      <a:schemeClr val="bg1"/>
                    </a:solidFill>
                    <a:effectLst/>
                    <a:uLnTx/>
                    <a:uFillTx/>
                    <a:latin typeface="Arial" pitchFamily="34" charset="0"/>
                  </a:rPr>
                  <a:t>R</a:t>
                </a:r>
              </a:p>
            </p:txBody>
          </p:sp>
        </p:grpSp>
        <p:sp>
          <p:nvSpPr>
            <p:cNvPr id="241" name="Text Box 86"/>
            <p:cNvSpPr txBox="1">
              <a:spLocks noChangeArrowheads="1"/>
            </p:cNvSpPr>
            <p:nvPr/>
          </p:nvSpPr>
          <p:spPr bwMode="auto">
            <a:xfrm>
              <a:off x="1296" y="2880"/>
              <a:ext cx="1296" cy="308"/>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Upon Completion. </a:t>
              </a:r>
              <a:br>
                <a:rPr kumimoji="0" lang="en-US" sz="1300" b="0" i="0" u="none" strike="noStrike" kern="0" cap="none" spc="0" normalizeH="0" baseline="0" noProof="0" dirty="0" smtClean="0">
                  <a:ln>
                    <a:noFill/>
                  </a:ln>
                  <a:solidFill>
                    <a:schemeClr val="bg1"/>
                  </a:solidFill>
                  <a:effectLst/>
                  <a:uLnTx/>
                  <a:uFillTx/>
                  <a:latin typeface="Arial" pitchFamily="34" charset="0"/>
                </a:rPr>
              </a:br>
              <a:r>
                <a:rPr kumimoji="0" lang="en-US" sz="1300" b="0" i="0" u="none" strike="noStrike" kern="0" cap="none" spc="0" normalizeH="0" baseline="0" noProof="0" dirty="0" smtClean="0">
                  <a:ln>
                    <a:noFill/>
                  </a:ln>
                  <a:solidFill>
                    <a:schemeClr val="bg1"/>
                  </a:solidFill>
                  <a:effectLst/>
                  <a:uLnTx/>
                  <a:uFillTx/>
                  <a:latin typeface="Arial" pitchFamily="34" charset="0"/>
                </a:rPr>
                <a:t>Delete old snapshot</a:t>
              </a:r>
            </a:p>
          </p:txBody>
        </p:sp>
        <p:sp>
          <p:nvSpPr>
            <p:cNvPr id="242" name="Text Box 87"/>
            <p:cNvSpPr txBox="1">
              <a:spLocks noChangeArrowheads="1"/>
            </p:cNvSpPr>
            <p:nvPr/>
          </p:nvSpPr>
          <p:spPr bwMode="auto">
            <a:xfrm>
              <a:off x="1056" y="2928"/>
              <a:ext cx="192" cy="183"/>
            </a:xfrm>
            <a:prstGeom prst="rect">
              <a:avLst/>
            </a:prstGeom>
            <a:solidFill>
              <a:srgbClr val="B2B2B2"/>
            </a:solidFill>
            <a:ln w="9525">
              <a:noFill/>
              <a:miter lim="800000"/>
              <a:headEnd/>
              <a:tailEnd/>
            </a:ln>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smtClean="0">
                  <a:ln>
                    <a:noFill/>
                  </a:ln>
                  <a:solidFill>
                    <a:schemeClr val="bg1"/>
                  </a:solidFill>
                  <a:effectLst/>
                  <a:uLnTx/>
                  <a:uFillTx/>
                  <a:latin typeface="Arial" pitchFamily="34" charset="0"/>
                </a:rPr>
                <a:t>3</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dissolve">
                                      <p:cBhvr>
                                        <p:cTn id="7" dur="500"/>
                                        <p:tgtEl>
                                          <p:spTgt spid="20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23"/>
                                        </p:tgtEl>
                                        <p:attrNameLst>
                                          <p:attrName>style.visibility</p:attrName>
                                        </p:attrNameLst>
                                      </p:cBhvr>
                                      <p:to>
                                        <p:strVal val="visible"/>
                                      </p:to>
                                    </p:set>
                                    <p:animEffect transition="in" filter="dissolve">
                                      <p:cBhvr>
                                        <p:cTn id="12" dur="500"/>
                                        <p:tgtEl>
                                          <p:spTgt spid="22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13"/>
                                        </p:tgtEl>
                                        <p:attrNameLst>
                                          <p:attrName>style.visibility</p:attrName>
                                        </p:attrNameLst>
                                      </p:cBhvr>
                                      <p:to>
                                        <p:strVal val="visible"/>
                                      </p:to>
                                    </p:set>
                                    <p:animEffect transition="in" filter="dissolve">
                                      <p:cBhvr>
                                        <p:cTn id="17" dur="500"/>
                                        <p:tgtEl>
                                          <p:spTgt spid="2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35"/>
                                        </p:tgtEl>
                                        <p:attrNameLst>
                                          <p:attrName>style.visibility</p:attrName>
                                        </p:attrNameLst>
                                      </p:cBhvr>
                                      <p:to>
                                        <p:strVal val="visible"/>
                                      </p:to>
                                    </p:set>
                                    <p:animEffect transition="in" filter="dissolve">
                                      <p:cBhvr>
                                        <p:cTn id="22"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797675" y="2017713"/>
            <a:ext cx="193675" cy="833437"/>
          </a:xfrm>
          <a:prstGeom prst="rect">
            <a:avLst/>
          </a:prstGeom>
          <a:solidFill>
            <a:schemeClr val="hlink"/>
          </a:solidFill>
          <a:ln w="9525">
            <a:solidFill>
              <a:schemeClr val="tx1"/>
            </a:solidFill>
            <a:miter lim="800000"/>
            <a:headEnd/>
            <a:tailEnd/>
          </a:ln>
        </p:spPr>
        <p:txBody>
          <a:bodyPr wrap="none" anchor="ctr">
            <a:spAutoFit/>
          </a:bodyPr>
          <a:lstStyle/>
          <a:p>
            <a:pPr algn="ctr"/>
            <a:endParaRPr lang="en-US" sz="4800" b="0">
              <a:latin typeface="Arial" pitchFamily="34" charset="0"/>
            </a:endParaRPr>
          </a:p>
        </p:txBody>
      </p:sp>
      <p:grpSp>
        <p:nvGrpSpPr>
          <p:cNvPr id="2" name="Group 3"/>
          <p:cNvGrpSpPr>
            <a:grpSpLocks/>
          </p:cNvGrpSpPr>
          <p:nvPr/>
        </p:nvGrpSpPr>
        <p:grpSpPr bwMode="auto">
          <a:xfrm>
            <a:off x="3767138" y="1958975"/>
            <a:ext cx="4419600" cy="2166938"/>
            <a:chOff x="2352" y="960"/>
            <a:chExt cx="2784" cy="1365"/>
          </a:xfrm>
        </p:grpSpPr>
        <p:grpSp>
          <p:nvGrpSpPr>
            <p:cNvPr id="3" name="Group 4"/>
            <p:cNvGrpSpPr>
              <a:grpSpLocks/>
            </p:cNvGrpSpPr>
            <p:nvPr/>
          </p:nvGrpSpPr>
          <p:grpSpPr bwMode="auto">
            <a:xfrm>
              <a:off x="3696" y="960"/>
              <a:ext cx="1296" cy="240"/>
              <a:chOff x="3696" y="960"/>
              <a:chExt cx="1296" cy="240"/>
            </a:xfrm>
          </p:grpSpPr>
          <p:sp>
            <p:nvSpPr>
              <p:cNvPr id="25642" name="Line 5"/>
              <p:cNvSpPr>
                <a:spLocks noChangeShapeType="1"/>
              </p:cNvSpPr>
              <p:nvPr/>
            </p:nvSpPr>
            <p:spPr bwMode="auto">
              <a:xfrm>
                <a:off x="3696" y="1200"/>
                <a:ext cx="1296" cy="0"/>
              </a:xfrm>
              <a:prstGeom prst="line">
                <a:avLst/>
              </a:prstGeom>
              <a:noFill/>
              <a:ln w="9525">
                <a:solidFill>
                  <a:schemeClr val="tx1"/>
                </a:solidFill>
                <a:round/>
                <a:headEnd/>
                <a:tailEnd type="triangle" w="med" len="med"/>
              </a:ln>
            </p:spPr>
            <p:txBody>
              <a:bodyPr>
                <a:spAutoFit/>
              </a:bodyPr>
              <a:lstStyle/>
              <a:p>
                <a:endParaRPr lang="en-US"/>
              </a:p>
            </p:txBody>
          </p:sp>
          <p:sp>
            <p:nvSpPr>
              <p:cNvPr id="25643" name="Text Box 6"/>
              <p:cNvSpPr txBox="1">
                <a:spLocks noChangeArrowheads="1"/>
              </p:cNvSpPr>
              <p:nvPr/>
            </p:nvSpPr>
            <p:spPr bwMode="auto">
              <a:xfrm>
                <a:off x="4224" y="960"/>
                <a:ext cx="192" cy="212"/>
              </a:xfrm>
              <a:prstGeom prst="rect">
                <a:avLst/>
              </a:prstGeom>
              <a:noFill/>
              <a:ln w="9525">
                <a:noFill/>
                <a:miter lim="800000"/>
                <a:headEnd/>
                <a:tailEnd/>
              </a:ln>
            </p:spPr>
            <p:txBody>
              <a:bodyPr>
                <a:spAutoFit/>
              </a:bodyPr>
              <a:lstStyle/>
              <a:p>
                <a:r>
                  <a:rPr lang="en-US" sz="1600" b="0">
                    <a:latin typeface="Arial" pitchFamily="34" charset="0"/>
                  </a:rPr>
                  <a:t>2</a:t>
                </a:r>
              </a:p>
            </p:txBody>
          </p:sp>
        </p:grpSp>
        <p:grpSp>
          <p:nvGrpSpPr>
            <p:cNvPr id="4" name="Group 7"/>
            <p:cNvGrpSpPr>
              <a:grpSpLocks/>
            </p:cNvGrpSpPr>
            <p:nvPr/>
          </p:nvGrpSpPr>
          <p:grpSpPr bwMode="auto">
            <a:xfrm>
              <a:off x="2352" y="2112"/>
              <a:ext cx="2784" cy="213"/>
              <a:chOff x="2352" y="2112"/>
              <a:chExt cx="2784" cy="213"/>
            </a:xfrm>
          </p:grpSpPr>
          <p:sp>
            <p:nvSpPr>
              <p:cNvPr id="25640" name="Text Box 8"/>
              <p:cNvSpPr txBox="1">
                <a:spLocks noChangeArrowheads="1"/>
              </p:cNvSpPr>
              <p:nvPr/>
            </p:nvSpPr>
            <p:spPr bwMode="auto">
              <a:xfrm>
                <a:off x="2880" y="2112"/>
                <a:ext cx="2256" cy="213"/>
              </a:xfrm>
              <a:prstGeom prst="rect">
                <a:avLst/>
              </a:prstGeom>
              <a:noFill/>
              <a:ln w="9525">
                <a:noFill/>
                <a:miter lim="800000"/>
                <a:headEnd/>
                <a:tailEnd/>
              </a:ln>
            </p:spPr>
            <p:txBody>
              <a:bodyPr>
                <a:spAutoFit/>
              </a:bodyPr>
              <a:lstStyle/>
              <a:p>
                <a:r>
                  <a:rPr lang="en-US" sz="1600" b="0" dirty="0" err="1">
                    <a:latin typeface="Arial" pitchFamily="34" charset="0"/>
                  </a:rPr>
                  <a:t>InServ</a:t>
                </a:r>
                <a:r>
                  <a:rPr lang="en-US" sz="1600" b="0" dirty="0">
                    <a:latin typeface="Arial" pitchFamily="34" charset="0"/>
                  </a:rPr>
                  <a:t> writes </a:t>
                </a:r>
                <a:r>
                  <a:rPr lang="en-US" sz="1600" b="0" dirty="0" smtClean="0">
                    <a:latin typeface="Arial" pitchFamily="34" charset="0"/>
                  </a:rPr>
                  <a:t>I/O </a:t>
                </a:r>
                <a:r>
                  <a:rPr lang="en-US" sz="1600" b="0" dirty="0">
                    <a:latin typeface="Arial" pitchFamily="34" charset="0"/>
                  </a:rPr>
                  <a:t>to secondary </a:t>
                </a:r>
                <a:r>
                  <a:rPr lang="en-US" sz="1600" dirty="0" err="1" smtClean="0">
                    <a:latin typeface="Arial" pitchFamily="34" charset="0"/>
                  </a:rPr>
                  <a:t>InServ</a:t>
                </a:r>
                <a:endParaRPr lang="en-US" sz="1600" b="0" dirty="0">
                  <a:latin typeface="Arial" pitchFamily="34" charset="0"/>
                </a:endParaRPr>
              </a:p>
            </p:txBody>
          </p:sp>
          <p:sp>
            <p:nvSpPr>
              <p:cNvPr id="25641" name="Text Box 9"/>
              <p:cNvSpPr txBox="1">
                <a:spLocks noChangeArrowheads="1"/>
              </p:cNvSpPr>
              <p:nvPr/>
            </p:nvSpPr>
            <p:spPr bwMode="auto">
              <a:xfrm>
                <a:off x="2352" y="2112"/>
                <a:ext cx="768" cy="212"/>
              </a:xfrm>
              <a:prstGeom prst="rect">
                <a:avLst/>
              </a:prstGeom>
              <a:noFill/>
              <a:ln w="9525">
                <a:noFill/>
                <a:miter lim="800000"/>
                <a:headEnd/>
                <a:tailEnd/>
              </a:ln>
            </p:spPr>
            <p:txBody>
              <a:bodyPr>
                <a:spAutoFit/>
              </a:bodyPr>
              <a:lstStyle/>
              <a:p>
                <a:r>
                  <a:rPr lang="en-US" sz="1600" b="0">
                    <a:latin typeface="Arial" pitchFamily="34" charset="0"/>
                  </a:rPr>
                  <a:t>Step 2 :</a:t>
                </a:r>
              </a:p>
            </p:txBody>
          </p:sp>
        </p:grpSp>
      </p:grpSp>
      <p:sp>
        <p:nvSpPr>
          <p:cNvPr id="25604" name="Rectangle 10"/>
          <p:cNvSpPr>
            <a:spLocks noGrp="1" noChangeArrowheads="1"/>
          </p:cNvSpPr>
          <p:nvPr>
            <p:ph type="title"/>
          </p:nvPr>
        </p:nvSpPr>
        <p:spPr/>
        <p:txBody>
          <a:bodyPr/>
          <a:lstStyle/>
          <a:p>
            <a:r>
              <a:rPr lang="en-US" dirty="0" smtClean="0"/>
              <a:t>Remote Copy: Synchronous</a:t>
            </a:r>
          </a:p>
        </p:txBody>
      </p:sp>
      <p:sp>
        <p:nvSpPr>
          <p:cNvPr id="25605" name="Rectangle 11"/>
          <p:cNvSpPr>
            <a:spLocks noGrp="1" noChangeArrowheads="1"/>
          </p:cNvSpPr>
          <p:nvPr>
            <p:ph type="body" idx="1"/>
          </p:nvPr>
        </p:nvSpPr>
        <p:spPr>
          <a:xfrm>
            <a:off x="238125" y="1231476"/>
            <a:ext cx="3276600" cy="4876800"/>
          </a:xfrm>
        </p:spPr>
        <p:txBody>
          <a:bodyPr/>
          <a:lstStyle/>
          <a:p>
            <a:pPr>
              <a:spcBef>
                <a:spcPts val="1200"/>
              </a:spcBef>
            </a:pPr>
            <a:r>
              <a:rPr lang="en-US" sz="2400" dirty="0" smtClean="0"/>
              <a:t>Real-time Mirror</a:t>
            </a:r>
          </a:p>
          <a:p>
            <a:pPr lvl="1">
              <a:spcBef>
                <a:spcPts val="600"/>
              </a:spcBef>
            </a:pPr>
            <a:r>
              <a:rPr lang="en-US" sz="1800" dirty="0" smtClean="0"/>
              <a:t>Highest I/O currency</a:t>
            </a:r>
          </a:p>
          <a:p>
            <a:pPr lvl="2">
              <a:spcBef>
                <a:spcPts val="600"/>
              </a:spcBef>
            </a:pPr>
            <a:r>
              <a:rPr lang="en-US" dirty="0" smtClean="0"/>
              <a:t>RPO 0</a:t>
            </a:r>
          </a:p>
          <a:p>
            <a:pPr lvl="1">
              <a:spcBef>
                <a:spcPts val="600"/>
              </a:spcBef>
            </a:pPr>
            <a:r>
              <a:rPr lang="en-US" sz="1800" dirty="0" smtClean="0"/>
              <a:t>Lock-step data consistency</a:t>
            </a:r>
            <a:endParaRPr lang="en-US" sz="2400" dirty="0" smtClean="0"/>
          </a:p>
          <a:p>
            <a:r>
              <a:rPr lang="en-US" sz="2400" dirty="0" smtClean="0"/>
              <a:t>Space Efficient</a:t>
            </a:r>
          </a:p>
          <a:p>
            <a:pPr lvl="1">
              <a:spcBef>
                <a:spcPts val="600"/>
              </a:spcBef>
            </a:pPr>
            <a:r>
              <a:rPr lang="en-US" sz="1800" dirty="0" smtClean="0"/>
              <a:t>Thin provisioning aware</a:t>
            </a:r>
            <a:endParaRPr lang="en-US" sz="2400" dirty="0" smtClean="0"/>
          </a:p>
          <a:p>
            <a:r>
              <a:rPr lang="en-US" sz="2400" dirty="0" smtClean="0"/>
              <a:t>Targeted Use</a:t>
            </a:r>
          </a:p>
          <a:p>
            <a:pPr lvl="1">
              <a:spcBef>
                <a:spcPts val="600"/>
              </a:spcBef>
            </a:pPr>
            <a:r>
              <a:rPr lang="en-US" sz="1800" dirty="0" smtClean="0"/>
              <a:t>Campus-wide business continuity</a:t>
            </a:r>
          </a:p>
          <a:p>
            <a:r>
              <a:rPr lang="en-US" sz="2200" dirty="0" smtClean="0"/>
              <a:t>Not supported with FC-IP </a:t>
            </a:r>
          </a:p>
          <a:p>
            <a:r>
              <a:rPr lang="en-US" sz="2200" dirty="0" smtClean="0"/>
              <a:t>Not supported in N:1 and 1:N configurations</a:t>
            </a:r>
          </a:p>
          <a:p>
            <a:pPr lvl="1"/>
            <a:endParaRPr lang="en-US" sz="2400" dirty="0" smtClean="0"/>
          </a:p>
          <a:p>
            <a:endParaRPr lang="en-US" sz="2400" dirty="0" smtClean="0"/>
          </a:p>
        </p:txBody>
      </p:sp>
      <p:grpSp>
        <p:nvGrpSpPr>
          <p:cNvPr id="5" name="Group 12"/>
          <p:cNvGrpSpPr>
            <a:grpSpLocks/>
          </p:cNvGrpSpPr>
          <p:nvPr/>
        </p:nvGrpSpPr>
        <p:grpSpPr bwMode="auto">
          <a:xfrm>
            <a:off x="4071938" y="2111375"/>
            <a:ext cx="525462" cy="609600"/>
            <a:chOff x="2544" y="1104"/>
            <a:chExt cx="331" cy="384"/>
          </a:xfrm>
        </p:grpSpPr>
        <p:sp>
          <p:nvSpPr>
            <p:cNvPr id="25636" name="Rectangle 13"/>
            <p:cNvSpPr>
              <a:spLocks noChangeArrowheads="1"/>
            </p:cNvSpPr>
            <p:nvPr/>
          </p:nvSpPr>
          <p:spPr bwMode="auto">
            <a:xfrm>
              <a:off x="2544" y="1104"/>
              <a:ext cx="331" cy="384"/>
            </a:xfrm>
            <a:prstGeom prst="rect">
              <a:avLst/>
            </a:prstGeom>
            <a:solidFill>
              <a:schemeClr val="bg1"/>
            </a:solidFill>
            <a:ln w="9525">
              <a:solidFill>
                <a:schemeClr val="bg1"/>
              </a:solidFill>
              <a:miter lim="800000"/>
              <a:headEnd/>
              <a:tailEnd/>
            </a:ln>
          </p:spPr>
          <p:txBody>
            <a:bodyPr anchor="ctr">
              <a:spAutoFit/>
            </a:bodyPr>
            <a:lstStyle/>
            <a:p>
              <a:endParaRPr lang="en-US"/>
            </a:p>
          </p:txBody>
        </p:sp>
        <p:pic>
          <p:nvPicPr>
            <p:cNvPr id="25637" name="Picture 14" descr="generic_server"/>
            <p:cNvPicPr>
              <a:picLocks noChangeAspect="1" noChangeArrowheads="1"/>
            </p:cNvPicPr>
            <p:nvPr/>
          </p:nvPicPr>
          <p:blipFill>
            <a:blip r:embed="rId3" cstate="print"/>
            <a:srcRect/>
            <a:stretch>
              <a:fillRect/>
            </a:stretch>
          </p:blipFill>
          <p:spPr bwMode="auto">
            <a:xfrm>
              <a:off x="2600" y="1121"/>
              <a:ext cx="219" cy="351"/>
            </a:xfrm>
            <a:prstGeom prst="rect">
              <a:avLst/>
            </a:prstGeom>
            <a:noFill/>
            <a:ln w="9525">
              <a:noFill/>
              <a:miter lim="800000"/>
              <a:headEnd/>
              <a:tailEnd/>
            </a:ln>
          </p:spPr>
        </p:pic>
      </p:grpSp>
      <p:sp>
        <p:nvSpPr>
          <p:cNvPr id="25607" name="AutoShape 15"/>
          <p:cNvSpPr>
            <a:spLocks noChangeArrowheads="1"/>
          </p:cNvSpPr>
          <p:nvPr/>
        </p:nvSpPr>
        <p:spPr bwMode="auto">
          <a:xfrm>
            <a:off x="5138738" y="2035175"/>
            <a:ext cx="685800" cy="800100"/>
          </a:xfrm>
          <a:prstGeom prst="can">
            <a:avLst>
              <a:gd name="adj" fmla="val 29167"/>
            </a:avLst>
          </a:prstGeom>
          <a:gradFill rotWithShape="0">
            <a:gsLst>
              <a:gs pos="0">
                <a:schemeClr val="hlink"/>
              </a:gs>
              <a:gs pos="100000">
                <a:srgbClr val="000099"/>
              </a:gs>
            </a:gsLst>
            <a:lin ang="0" scaled="1"/>
          </a:gradFill>
          <a:ln w="9525">
            <a:solidFill>
              <a:schemeClr val="tx1"/>
            </a:solidFill>
            <a:round/>
            <a:headEnd/>
            <a:tailEnd/>
          </a:ln>
        </p:spPr>
        <p:txBody>
          <a:bodyPr wrap="none" anchor="ctr">
            <a:spAutoFit/>
          </a:bodyPr>
          <a:lstStyle/>
          <a:p>
            <a:endParaRPr lang="en-US"/>
          </a:p>
        </p:txBody>
      </p:sp>
      <p:sp>
        <p:nvSpPr>
          <p:cNvPr id="25608" name="Line 16"/>
          <p:cNvSpPr>
            <a:spLocks noChangeShapeType="1"/>
          </p:cNvSpPr>
          <p:nvPr/>
        </p:nvSpPr>
        <p:spPr bwMode="auto">
          <a:xfrm>
            <a:off x="3690938" y="2949575"/>
            <a:ext cx="5181600" cy="0"/>
          </a:xfrm>
          <a:prstGeom prst="line">
            <a:avLst/>
          </a:prstGeom>
          <a:noFill/>
          <a:ln w="9525">
            <a:solidFill>
              <a:schemeClr val="tx1"/>
            </a:solidFill>
            <a:prstDash val="sysDot"/>
            <a:round/>
            <a:headEnd/>
            <a:tailEnd/>
          </a:ln>
        </p:spPr>
        <p:txBody>
          <a:bodyPr wrap="none">
            <a:spAutoFit/>
          </a:bodyPr>
          <a:lstStyle/>
          <a:p>
            <a:endParaRPr lang="en-US"/>
          </a:p>
        </p:txBody>
      </p:sp>
      <p:sp>
        <p:nvSpPr>
          <p:cNvPr id="25609" name="Line 17"/>
          <p:cNvSpPr>
            <a:spLocks noChangeShapeType="1"/>
          </p:cNvSpPr>
          <p:nvPr/>
        </p:nvSpPr>
        <p:spPr bwMode="auto">
          <a:xfrm>
            <a:off x="3690938" y="3711575"/>
            <a:ext cx="5181600" cy="0"/>
          </a:xfrm>
          <a:prstGeom prst="line">
            <a:avLst/>
          </a:prstGeom>
          <a:noFill/>
          <a:ln w="9525">
            <a:solidFill>
              <a:schemeClr val="tx1"/>
            </a:solidFill>
            <a:prstDash val="sysDot"/>
            <a:round/>
            <a:headEnd/>
            <a:tailEnd/>
          </a:ln>
        </p:spPr>
        <p:txBody>
          <a:bodyPr wrap="none">
            <a:spAutoFit/>
          </a:bodyPr>
          <a:lstStyle/>
          <a:p>
            <a:endParaRPr lang="en-US"/>
          </a:p>
        </p:txBody>
      </p:sp>
      <p:sp>
        <p:nvSpPr>
          <p:cNvPr id="25610" name="Text Box 18"/>
          <p:cNvSpPr txBox="1">
            <a:spLocks noChangeArrowheads="1"/>
          </p:cNvSpPr>
          <p:nvPr/>
        </p:nvSpPr>
        <p:spPr bwMode="auto">
          <a:xfrm>
            <a:off x="4681538" y="1414463"/>
            <a:ext cx="1411287" cy="519112"/>
          </a:xfrm>
          <a:prstGeom prst="rect">
            <a:avLst/>
          </a:prstGeom>
          <a:noFill/>
          <a:ln w="9525">
            <a:noFill/>
            <a:miter lim="800000"/>
            <a:headEnd/>
            <a:tailEnd/>
          </a:ln>
        </p:spPr>
        <p:txBody>
          <a:bodyPr wrap="none">
            <a:spAutoFit/>
          </a:bodyPr>
          <a:lstStyle/>
          <a:p>
            <a:r>
              <a:rPr lang="en-US" sz="2800" b="0">
                <a:latin typeface="Arial" pitchFamily="34" charset="0"/>
              </a:rPr>
              <a:t>Primary</a:t>
            </a:r>
          </a:p>
        </p:txBody>
      </p:sp>
      <p:sp>
        <p:nvSpPr>
          <p:cNvPr id="25611" name="Text Box 19"/>
          <p:cNvSpPr txBox="1">
            <a:spLocks noChangeArrowheads="1"/>
          </p:cNvSpPr>
          <p:nvPr/>
        </p:nvSpPr>
        <p:spPr bwMode="auto">
          <a:xfrm>
            <a:off x="7119938" y="1409700"/>
            <a:ext cx="1887537" cy="519113"/>
          </a:xfrm>
          <a:prstGeom prst="rect">
            <a:avLst/>
          </a:prstGeom>
          <a:noFill/>
          <a:ln w="9525">
            <a:noFill/>
            <a:miter lim="800000"/>
            <a:headEnd/>
            <a:tailEnd/>
          </a:ln>
        </p:spPr>
        <p:txBody>
          <a:bodyPr wrap="none">
            <a:spAutoFit/>
          </a:bodyPr>
          <a:lstStyle/>
          <a:p>
            <a:r>
              <a:rPr lang="en-US" sz="2800" b="0">
                <a:latin typeface="Arial" pitchFamily="34" charset="0"/>
              </a:rPr>
              <a:t>Secondary</a:t>
            </a:r>
          </a:p>
        </p:txBody>
      </p:sp>
      <p:sp>
        <p:nvSpPr>
          <p:cNvPr id="25612" name="AutoShape 20"/>
          <p:cNvSpPr>
            <a:spLocks noChangeArrowheads="1"/>
          </p:cNvSpPr>
          <p:nvPr/>
        </p:nvSpPr>
        <p:spPr bwMode="auto">
          <a:xfrm>
            <a:off x="8034338" y="2035175"/>
            <a:ext cx="685800" cy="800100"/>
          </a:xfrm>
          <a:prstGeom prst="can">
            <a:avLst>
              <a:gd name="adj" fmla="val 29167"/>
            </a:avLst>
          </a:prstGeom>
          <a:gradFill rotWithShape="0">
            <a:gsLst>
              <a:gs pos="0">
                <a:schemeClr val="hlink"/>
              </a:gs>
              <a:gs pos="100000">
                <a:srgbClr val="000099"/>
              </a:gs>
            </a:gsLst>
            <a:lin ang="0" scaled="1"/>
          </a:gradFill>
          <a:ln w="9525">
            <a:solidFill>
              <a:schemeClr val="tx1"/>
            </a:solidFill>
            <a:round/>
            <a:headEnd/>
            <a:tailEnd/>
          </a:ln>
        </p:spPr>
        <p:txBody>
          <a:bodyPr wrap="none" anchor="ctr">
            <a:spAutoFit/>
          </a:bodyPr>
          <a:lstStyle/>
          <a:p>
            <a:endParaRPr lang="en-US"/>
          </a:p>
        </p:txBody>
      </p:sp>
      <p:grpSp>
        <p:nvGrpSpPr>
          <p:cNvPr id="6" name="Group 21"/>
          <p:cNvGrpSpPr>
            <a:grpSpLocks/>
          </p:cNvGrpSpPr>
          <p:nvPr/>
        </p:nvGrpSpPr>
        <p:grpSpPr bwMode="auto">
          <a:xfrm>
            <a:off x="3767138" y="1958976"/>
            <a:ext cx="4572000" cy="1727201"/>
            <a:chOff x="2352" y="960"/>
            <a:chExt cx="2880" cy="1088"/>
          </a:xfrm>
        </p:grpSpPr>
        <p:grpSp>
          <p:nvGrpSpPr>
            <p:cNvPr id="7" name="Group 22"/>
            <p:cNvGrpSpPr>
              <a:grpSpLocks/>
            </p:cNvGrpSpPr>
            <p:nvPr/>
          </p:nvGrpSpPr>
          <p:grpSpPr bwMode="auto">
            <a:xfrm>
              <a:off x="2928" y="960"/>
              <a:ext cx="240" cy="240"/>
              <a:chOff x="2928" y="960"/>
              <a:chExt cx="240" cy="240"/>
            </a:xfrm>
          </p:grpSpPr>
          <p:sp>
            <p:nvSpPr>
              <p:cNvPr id="25634" name="Line 23"/>
              <p:cNvSpPr>
                <a:spLocks noChangeShapeType="1"/>
              </p:cNvSpPr>
              <p:nvPr/>
            </p:nvSpPr>
            <p:spPr bwMode="auto">
              <a:xfrm>
                <a:off x="2928" y="1200"/>
                <a:ext cx="240" cy="0"/>
              </a:xfrm>
              <a:prstGeom prst="line">
                <a:avLst/>
              </a:prstGeom>
              <a:noFill/>
              <a:ln w="9525">
                <a:solidFill>
                  <a:schemeClr val="tx1"/>
                </a:solidFill>
                <a:round/>
                <a:headEnd/>
                <a:tailEnd type="triangle" w="med" len="med"/>
              </a:ln>
            </p:spPr>
            <p:txBody>
              <a:bodyPr>
                <a:spAutoFit/>
              </a:bodyPr>
              <a:lstStyle/>
              <a:p>
                <a:endParaRPr lang="en-US"/>
              </a:p>
            </p:txBody>
          </p:sp>
          <p:sp>
            <p:nvSpPr>
              <p:cNvPr id="25635" name="Text Box 24"/>
              <p:cNvSpPr txBox="1">
                <a:spLocks noChangeArrowheads="1"/>
              </p:cNvSpPr>
              <p:nvPr/>
            </p:nvSpPr>
            <p:spPr bwMode="auto">
              <a:xfrm>
                <a:off x="2976" y="960"/>
                <a:ext cx="192" cy="212"/>
              </a:xfrm>
              <a:prstGeom prst="rect">
                <a:avLst/>
              </a:prstGeom>
              <a:noFill/>
              <a:ln w="9525">
                <a:noFill/>
                <a:miter lim="800000"/>
                <a:headEnd/>
                <a:tailEnd/>
              </a:ln>
            </p:spPr>
            <p:txBody>
              <a:bodyPr>
                <a:spAutoFit/>
              </a:bodyPr>
              <a:lstStyle/>
              <a:p>
                <a:r>
                  <a:rPr lang="en-US" sz="1600" b="0">
                    <a:latin typeface="Arial" pitchFamily="34" charset="0"/>
                  </a:rPr>
                  <a:t>1</a:t>
                </a:r>
              </a:p>
            </p:txBody>
          </p:sp>
        </p:grpSp>
        <p:grpSp>
          <p:nvGrpSpPr>
            <p:cNvPr id="8" name="Group 25"/>
            <p:cNvGrpSpPr>
              <a:grpSpLocks/>
            </p:cNvGrpSpPr>
            <p:nvPr/>
          </p:nvGrpSpPr>
          <p:grpSpPr bwMode="auto">
            <a:xfrm>
              <a:off x="2352" y="1680"/>
              <a:ext cx="2880" cy="368"/>
              <a:chOff x="2352" y="1680"/>
              <a:chExt cx="2880" cy="368"/>
            </a:xfrm>
          </p:grpSpPr>
          <p:sp>
            <p:nvSpPr>
              <p:cNvPr id="25632" name="Text Box 26"/>
              <p:cNvSpPr txBox="1">
                <a:spLocks noChangeArrowheads="1"/>
              </p:cNvSpPr>
              <p:nvPr/>
            </p:nvSpPr>
            <p:spPr bwMode="auto">
              <a:xfrm>
                <a:off x="2880" y="1680"/>
                <a:ext cx="2352" cy="368"/>
              </a:xfrm>
              <a:prstGeom prst="rect">
                <a:avLst/>
              </a:prstGeom>
              <a:noFill/>
              <a:ln w="9525">
                <a:noFill/>
                <a:miter lim="800000"/>
                <a:headEnd/>
                <a:tailEnd/>
              </a:ln>
            </p:spPr>
            <p:txBody>
              <a:bodyPr>
                <a:spAutoFit/>
              </a:bodyPr>
              <a:lstStyle/>
              <a:p>
                <a:r>
                  <a:rPr lang="en-US" sz="1600" b="0" dirty="0">
                    <a:latin typeface="Arial" pitchFamily="34" charset="0"/>
                  </a:rPr>
                  <a:t>Host server writes </a:t>
                </a:r>
                <a:r>
                  <a:rPr lang="en-US" sz="1600" b="0" dirty="0" smtClean="0">
                    <a:latin typeface="Arial" pitchFamily="34" charset="0"/>
                  </a:rPr>
                  <a:t>I/O </a:t>
                </a:r>
                <a:r>
                  <a:rPr lang="en-US" sz="1600" b="0" dirty="0">
                    <a:latin typeface="Arial" pitchFamily="34" charset="0"/>
                  </a:rPr>
                  <a:t>to primary </a:t>
                </a:r>
                <a:r>
                  <a:rPr lang="en-US" sz="1600" dirty="0" err="1" smtClean="0">
                    <a:latin typeface="Arial" pitchFamily="34" charset="0"/>
                  </a:rPr>
                  <a:t>InServ</a:t>
                </a:r>
                <a:endParaRPr lang="en-US" sz="1600" b="0" dirty="0">
                  <a:latin typeface="Arial" pitchFamily="34" charset="0"/>
                </a:endParaRPr>
              </a:p>
            </p:txBody>
          </p:sp>
          <p:sp>
            <p:nvSpPr>
              <p:cNvPr id="25633" name="Text Box 27"/>
              <p:cNvSpPr txBox="1">
                <a:spLocks noChangeArrowheads="1"/>
              </p:cNvSpPr>
              <p:nvPr/>
            </p:nvSpPr>
            <p:spPr bwMode="auto">
              <a:xfrm>
                <a:off x="2352" y="1680"/>
                <a:ext cx="768" cy="212"/>
              </a:xfrm>
              <a:prstGeom prst="rect">
                <a:avLst/>
              </a:prstGeom>
              <a:noFill/>
              <a:ln w="9525">
                <a:noFill/>
                <a:miter lim="800000"/>
                <a:headEnd/>
                <a:tailEnd/>
              </a:ln>
            </p:spPr>
            <p:txBody>
              <a:bodyPr>
                <a:spAutoFit/>
              </a:bodyPr>
              <a:lstStyle/>
              <a:p>
                <a:r>
                  <a:rPr lang="en-US" sz="1600" b="0">
                    <a:latin typeface="Arial" pitchFamily="34" charset="0"/>
                  </a:rPr>
                  <a:t>Step 1 :</a:t>
                </a:r>
              </a:p>
            </p:txBody>
          </p:sp>
        </p:grpSp>
      </p:grpSp>
      <p:grpSp>
        <p:nvGrpSpPr>
          <p:cNvPr id="9" name="Group 28"/>
          <p:cNvGrpSpPr>
            <a:grpSpLocks/>
          </p:cNvGrpSpPr>
          <p:nvPr/>
        </p:nvGrpSpPr>
        <p:grpSpPr bwMode="auto">
          <a:xfrm>
            <a:off x="3767138" y="2568575"/>
            <a:ext cx="4648200" cy="2409825"/>
            <a:chOff x="2352" y="1344"/>
            <a:chExt cx="2928" cy="1518"/>
          </a:xfrm>
        </p:grpSpPr>
        <p:grpSp>
          <p:nvGrpSpPr>
            <p:cNvPr id="10" name="Group 29"/>
            <p:cNvGrpSpPr>
              <a:grpSpLocks/>
            </p:cNvGrpSpPr>
            <p:nvPr/>
          </p:nvGrpSpPr>
          <p:grpSpPr bwMode="auto">
            <a:xfrm>
              <a:off x="3696" y="1344"/>
              <a:ext cx="1296" cy="212"/>
              <a:chOff x="3696" y="1344"/>
              <a:chExt cx="1296" cy="212"/>
            </a:xfrm>
          </p:grpSpPr>
          <p:sp>
            <p:nvSpPr>
              <p:cNvPr id="25628" name="Line 30"/>
              <p:cNvSpPr>
                <a:spLocks noChangeShapeType="1"/>
              </p:cNvSpPr>
              <p:nvPr/>
            </p:nvSpPr>
            <p:spPr bwMode="auto">
              <a:xfrm>
                <a:off x="3696" y="1344"/>
                <a:ext cx="1296" cy="0"/>
              </a:xfrm>
              <a:prstGeom prst="line">
                <a:avLst/>
              </a:prstGeom>
              <a:noFill/>
              <a:ln w="9525">
                <a:solidFill>
                  <a:schemeClr val="tx1"/>
                </a:solidFill>
                <a:round/>
                <a:headEnd type="triangle" w="med" len="med"/>
                <a:tailEnd/>
              </a:ln>
            </p:spPr>
            <p:txBody>
              <a:bodyPr>
                <a:spAutoFit/>
              </a:bodyPr>
              <a:lstStyle/>
              <a:p>
                <a:endParaRPr lang="en-US"/>
              </a:p>
            </p:txBody>
          </p:sp>
          <p:sp>
            <p:nvSpPr>
              <p:cNvPr id="25629" name="Text Box 31"/>
              <p:cNvSpPr txBox="1">
                <a:spLocks noChangeArrowheads="1"/>
              </p:cNvSpPr>
              <p:nvPr/>
            </p:nvSpPr>
            <p:spPr bwMode="auto">
              <a:xfrm>
                <a:off x="4224" y="1344"/>
                <a:ext cx="192" cy="212"/>
              </a:xfrm>
              <a:prstGeom prst="rect">
                <a:avLst/>
              </a:prstGeom>
              <a:noFill/>
              <a:ln w="9525">
                <a:noFill/>
                <a:miter lim="800000"/>
                <a:headEnd/>
                <a:tailEnd/>
              </a:ln>
            </p:spPr>
            <p:txBody>
              <a:bodyPr>
                <a:spAutoFit/>
              </a:bodyPr>
              <a:lstStyle/>
              <a:p>
                <a:r>
                  <a:rPr lang="en-US" sz="1600" b="0">
                    <a:latin typeface="Arial" pitchFamily="34" charset="0"/>
                  </a:rPr>
                  <a:t>3</a:t>
                </a:r>
              </a:p>
            </p:txBody>
          </p:sp>
        </p:grpSp>
        <p:grpSp>
          <p:nvGrpSpPr>
            <p:cNvPr id="11" name="Group 32"/>
            <p:cNvGrpSpPr>
              <a:grpSpLocks/>
            </p:cNvGrpSpPr>
            <p:nvPr/>
          </p:nvGrpSpPr>
          <p:grpSpPr bwMode="auto">
            <a:xfrm>
              <a:off x="2352" y="2496"/>
              <a:ext cx="2928" cy="366"/>
              <a:chOff x="2352" y="2496"/>
              <a:chExt cx="2928" cy="366"/>
            </a:xfrm>
          </p:grpSpPr>
          <p:sp>
            <p:nvSpPr>
              <p:cNvPr id="25626" name="Text Box 33"/>
              <p:cNvSpPr txBox="1">
                <a:spLocks noChangeArrowheads="1"/>
              </p:cNvSpPr>
              <p:nvPr/>
            </p:nvSpPr>
            <p:spPr bwMode="auto">
              <a:xfrm>
                <a:off x="2880" y="2496"/>
                <a:ext cx="2400" cy="366"/>
              </a:xfrm>
              <a:prstGeom prst="rect">
                <a:avLst/>
              </a:prstGeom>
              <a:noFill/>
              <a:ln w="9525">
                <a:noFill/>
                <a:miter lim="800000"/>
                <a:headEnd/>
                <a:tailEnd/>
              </a:ln>
            </p:spPr>
            <p:txBody>
              <a:bodyPr>
                <a:spAutoFit/>
              </a:bodyPr>
              <a:lstStyle/>
              <a:p>
                <a:r>
                  <a:rPr lang="en-US" sz="1600" b="0" dirty="0">
                    <a:latin typeface="Arial" pitchFamily="34" charset="0"/>
                  </a:rPr>
                  <a:t>Remote </a:t>
                </a:r>
                <a:r>
                  <a:rPr lang="en-US" sz="1600" b="0" dirty="0" err="1" smtClean="0">
                    <a:latin typeface="Arial" pitchFamily="34" charset="0"/>
                  </a:rPr>
                  <a:t>InServ</a:t>
                </a:r>
                <a:r>
                  <a:rPr lang="en-US" sz="1600" b="0" dirty="0" smtClean="0">
                    <a:latin typeface="Arial" pitchFamily="34" charset="0"/>
                  </a:rPr>
                  <a:t> </a:t>
                </a:r>
                <a:r>
                  <a:rPr lang="en-US" sz="1600" b="0" dirty="0">
                    <a:latin typeface="Arial" pitchFamily="34" charset="0"/>
                  </a:rPr>
                  <a:t>acknowledges the receipt of the I/O</a:t>
                </a:r>
              </a:p>
            </p:txBody>
          </p:sp>
          <p:sp>
            <p:nvSpPr>
              <p:cNvPr id="25627" name="Text Box 34"/>
              <p:cNvSpPr txBox="1">
                <a:spLocks noChangeArrowheads="1"/>
              </p:cNvSpPr>
              <p:nvPr/>
            </p:nvSpPr>
            <p:spPr bwMode="auto">
              <a:xfrm>
                <a:off x="2352" y="2496"/>
                <a:ext cx="768" cy="212"/>
              </a:xfrm>
              <a:prstGeom prst="rect">
                <a:avLst/>
              </a:prstGeom>
              <a:noFill/>
              <a:ln w="9525">
                <a:noFill/>
                <a:miter lim="800000"/>
                <a:headEnd/>
                <a:tailEnd/>
              </a:ln>
            </p:spPr>
            <p:txBody>
              <a:bodyPr>
                <a:spAutoFit/>
              </a:bodyPr>
              <a:lstStyle/>
              <a:p>
                <a:r>
                  <a:rPr lang="en-US" sz="1600" b="0">
                    <a:latin typeface="Arial" pitchFamily="34" charset="0"/>
                  </a:rPr>
                  <a:t>Step 3 :</a:t>
                </a:r>
              </a:p>
            </p:txBody>
          </p:sp>
        </p:grpSp>
      </p:grpSp>
      <p:sp>
        <p:nvSpPr>
          <p:cNvPr id="25615" name="Line 35"/>
          <p:cNvSpPr>
            <a:spLocks noChangeShapeType="1"/>
          </p:cNvSpPr>
          <p:nvPr/>
        </p:nvSpPr>
        <p:spPr bwMode="auto">
          <a:xfrm>
            <a:off x="3690938" y="4397375"/>
            <a:ext cx="5181600" cy="0"/>
          </a:xfrm>
          <a:prstGeom prst="line">
            <a:avLst/>
          </a:prstGeom>
          <a:noFill/>
          <a:ln w="9525">
            <a:solidFill>
              <a:schemeClr val="tx1"/>
            </a:solidFill>
            <a:prstDash val="sysDot"/>
            <a:round/>
            <a:headEnd/>
            <a:tailEnd/>
          </a:ln>
        </p:spPr>
        <p:txBody>
          <a:bodyPr wrap="none">
            <a:spAutoFit/>
          </a:bodyPr>
          <a:lstStyle/>
          <a:p>
            <a:endParaRPr lang="en-US"/>
          </a:p>
        </p:txBody>
      </p:sp>
      <p:grpSp>
        <p:nvGrpSpPr>
          <p:cNvPr id="12" name="Group 36"/>
          <p:cNvGrpSpPr>
            <a:grpSpLocks/>
          </p:cNvGrpSpPr>
          <p:nvPr/>
        </p:nvGrpSpPr>
        <p:grpSpPr bwMode="auto">
          <a:xfrm>
            <a:off x="3767138" y="2568575"/>
            <a:ext cx="4648200" cy="3095625"/>
            <a:chOff x="2352" y="1344"/>
            <a:chExt cx="2928" cy="1950"/>
          </a:xfrm>
        </p:grpSpPr>
        <p:grpSp>
          <p:nvGrpSpPr>
            <p:cNvPr id="13" name="Group 37"/>
            <p:cNvGrpSpPr>
              <a:grpSpLocks/>
            </p:cNvGrpSpPr>
            <p:nvPr/>
          </p:nvGrpSpPr>
          <p:grpSpPr bwMode="auto">
            <a:xfrm>
              <a:off x="2928" y="1344"/>
              <a:ext cx="240" cy="212"/>
              <a:chOff x="2928" y="1344"/>
              <a:chExt cx="240" cy="212"/>
            </a:xfrm>
          </p:grpSpPr>
          <p:sp>
            <p:nvSpPr>
              <p:cNvPr id="25622" name="Line 38"/>
              <p:cNvSpPr>
                <a:spLocks noChangeShapeType="1"/>
              </p:cNvSpPr>
              <p:nvPr/>
            </p:nvSpPr>
            <p:spPr bwMode="auto">
              <a:xfrm>
                <a:off x="2928" y="1344"/>
                <a:ext cx="240" cy="0"/>
              </a:xfrm>
              <a:prstGeom prst="line">
                <a:avLst/>
              </a:prstGeom>
              <a:noFill/>
              <a:ln w="9525">
                <a:solidFill>
                  <a:schemeClr val="tx1"/>
                </a:solidFill>
                <a:round/>
                <a:headEnd type="triangle" w="med" len="med"/>
                <a:tailEnd/>
              </a:ln>
            </p:spPr>
            <p:txBody>
              <a:bodyPr>
                <a:spAutoFit/>
              </a:bodyPr>
              <a:lstStyle/>
              <a:p>
                <a:endParaRPr lang="en-US"/>
              </a:p>
            </p:txBody>
          </p:sp>
          <p:sp>
            <p:nvSpPr>
              <p:cNvPr id="25623" name="Text Box 39"/>
              <p:cNvSpPr txBox="1">
                <a:spLocks noChangeArrowheads="1"/>
              </p:cNvSpPr>
              <p:nvPr/>
            </p:nvSpPr>
            <p:spPr bwMode="auto">
              <a:xfrm>
                <a:off x="2976" y="1344"/>
                <a:ext cx="192" cy="212"/>
              </a:xfrm>
              <a:prstGeom prst="rect">
                <a:avLst/>
              </a:prstGeom>
              <a:noFill/>
              <a:ln w="9525">
                <a:noFill/>
                <a:miter lim="800000"/>
                <a:headEnd/>
                <a:tailEnd/>
              </a:ln>
            </p:spPr>
            <p:txBody>
              <a:bodyPr>
                <a:spAutoFit/>
              </a:bodyPr>
              <a:lstStyle/>
              <a:p>
                <a:r>
                  <a:rPr lang="en-US" sz="1600" b="0">
                    <a:latin typeface="Arial" pitchFamily="34" charset="0"/>
                  </a:rPr>
                  <a:t>4</a:t>
                </a:r>
              </a:p>
            </p:txBody>
          </p:sp>
        </p:grpSp>
        <p:grpSp>
          <p:nvGrpSpPr>
            <p:cNvPr id="14" name="Group 40"/>
            <p:cNvGrpSpPr>
              <a:grpSpLocks/>
            </p:cNvGrpSpPr>
            <p:nvPr/>
          </p:nvGrpSpPr>
          <p:grpSpPr bwMode="auto">
            <a:xfrm>
              <a:off x="2352" y="2928"/>
              <a:ext cx="2928" cy="366"/>
              <a:chOff x="2352" y="2928"/>
              <a:chExt cx="2928" cy="366"/>
            </a:xfrm>
          </p:grpSpPr>
          <p:sp>
            <p:nvSpPr>
              <p:cNvPr id="25620" name="Text Box 41"/>
              <p:cNvSpPr txBox="1">
                <a:spLocks noChangeArrowheads="1"/>
              </p:cNvSpPr>
              <p:nvPr/>
            </p:nvSpPr>
            <p:spPr bwMode="auto">
              <a:xfrm>
                <a:off x="2880" y="2928"/>
                <a:ext cx="2400" cy="366"/>
              </a:xfrm>
              <a:prstGeom prst="rect">
                <a:avLst/>
              </a:prstGeom>
              <a:noFill/>
              <a:ln w="9525">
                <a:noFill/>
                <a:miter lim="800000"/>
                <a:headEnd/>
                <a:tailEnd/>
              </a:ln>
            </p:spPr>
            <p:txBody>
              <a:bodyPr>
                <a:spAutoFit/>
              </a:bodyPr>
              <a:lstStyle/>
              <a:p>
                <a:r>
                  <a:rPr lang="en-US" sz="1600" b="0">
                    <a:latin typeface="Arial" pitchFamily="34" charset="0"/>
                  </a:rPr>
                  <a:t>I/O complete signal communicated back to primary host</a:t>
                </a:r>
              </a:p>
            </p:txBody>
          </p:sp>
          <p:sp>
            <p:nvSpPr>
              <p:cNvPr id="25621" name="Text Box 42"/>
              <p:cNvSpPr txBox="1">
                <a:spLocks noChangeArrowheads="1"/>
              </p:cNvSpPr>
              <p:nvPr/>
            </p:nvSpPr>
            <p:spPr bwMode="auto">
              <a:xfrm>
                <a:off x="2352" y="2928"/>
                <a:ext cx="768" cy="212"/>
              </a:xfrm>
              <a:prstGeom prst="rect">
                <a:avLst/>
              </a:prstGeom>
              <a:noFill/>
              <a:ln w="9525">
                <a:noFill/>
                <a:miter lim="800000"/>
                <a:headEnd/>
                <a:tailEnd/>
              </a:ln>
            </p:spPr>
            <p:txBody>
              <a:bodyPr>
                <a:spAutoFit/>
              </a:bodyPr>
              <a:lstStyle/>
              <a:p>
                <a:r>
                  <a:rPr lang="en-US" sz="1600" b="0">
                    <a:latin typeface="Arial" pitchFamily="34" charset="0"/>
                  </a:rPr>
                  <a:t>Step 4 :</a:t>
                </a:r>
              </a:p>
            </p:txBody>
          </p:sp>
        </p:grpSp>
      </p:grpSp>
      <p:sp>
        <p:nvSpPr>
          <p:cNvPr id="25617" name="Line 43"/>
          <p:cNvSpPr>
            <a:spLocks noChangeShapeType="1"/>
          </p:cNvSpPr>
          <p:nvPr/>
        </p:nvSpPr>
        <p:spPr bwMode="auto">
          <a:xfrm>
            <a:off x="3690938" y="5006975"/>
            <a:ext cx="5181600" cy="0"/>
          </a:xfrm>
          <a:prstGeom prst="line">
            <a:avLst/>
          </a:prstGeom>
          <a:noFill/>
          <a:ln w="9525">
            <a:solidFill>
              <a:schemeClr val="tx1"/>
            </a:solidFill>
            <a:prstDash val="sysDot"/>
            <a:round/>
            <a:headEnd/>
            <a:tailEnd/>
          </a:ln>
        </p:spPr>
        <p:txBody>
          <a:bodyPr wrap="none">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ssolv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noFill/>
        </p:spPr>
        <p:txBody>
          <a:bodyPr lIns="91440"/>
          <a:lstStyle/>
          <a:p>
            <a:r>
              <a:rPr lang="en-US" dirty="0" smtClean="0"/>
              <a:t>3PAR Remote Copy: Data integrity</a:t>
            </a:r>
          </a:p>
        </p:txBody>
      </p:sp>
      <p:sp>
        <p:nvSpPr>
          <p:cNvPr id="26627" name="Line 3"/>
          <p:cNvSpPr>
            <a:spLocks noChangeShapeType="1"/>
          </p:cNvSpPr>
          <p:nvPr/>
        </p:nvSpPr>
        <p:spPr bwMode="auto">
          <a:xfrm>
            <a:off x="962025" y="1781175"/>
            <a:ext cx="2667000" cy="0"/>
          </a:xfrm>
          <a:prstGeom prst="line">
            <a:avLst/>
          </a:prstGeom>
          <a:noFill/>
          <a:ln w="9525">
            <a:solidFill>
              <a:schemeClr val="tx1"/>
            </a:solidFill>
            <a:round/>
            <a:headEnd/>
            <a:tailEnd/>
          </a:ln>
        </p:spPr>
        <p:txBody>
          <a:bodyPr>
            <a:spAutoFit/>
          </a:bodyPr>
          <a:lstStyle/>
          <a:p>
            <a:endParaRPr lang="en-US"/>
          </a:p>
        </p:txBody>
      </p:sp>
      <p:sp>
        <p:nvSpPr>
          <p:cNvPr id="26628" name="Rectangle 4"/>
          <p:cNvSpPr>
            <a:spLocks noChangeArrowheads="1"/>
          </p:cNvSpPr>
          <p:nvPr/>
        </p:nvSpPr>
        <p:spPr bwMode="auto">
          <a:xfrm>
            <a:off x="1143000" y="1400175"/>
            <a:ext cx="7210425" cy="381000"/>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endParaRPr lang="en-US" dirty="0" smtClean="0">
              <a:solidFill>
                <a:schemeClr val="bg1"/>
              </a:solidFill>
            </a:endParaRPr>
          </a:p>
        </p:txBody>
      </p:sp>
      <p:sp>
        <p:nvSpPr>
          <p:cNvPr id="26629" name="Text Box 5"/>
          <p:cNvSpPr txBox="1">
            <a:spLocks noChangeArrowheads="1"/>
          </p:cNvSpPr>
          <p:nvPr/>
        </p:nvSpPr>
        <p:spPr bwMode="auto">
          <a:xfrm>
            <a:off x="1219200" y="1447800"/>
            <a:ext cx="6753225" cy="333375"/>
          </a:xfrm>
          <a:prstGeom prst="rect">
            <a:avLst/>
          </a:prstGeom>
          <a:noFill/>
          <a:ln w="9525">
            <a:noFill/>
            <a:miter lim="800000"/>
            <a:headEnd/>
            <a:tailEnd/>
          </a:ln>
        </p:spPr>
        <p:txBody>
          <a:bodyPr lIns="88894" tIns="44446" rIns="88894" bIns="44446">
            <a:spAutoFit/>
          </a:bodyPr>
          <a:lstStyle/>
          <a:p>
            <a:pPr defTabSz="889000">
              <a:lnSpc>
                <a:spcPct val="80000"/>
              </a:lnSpc>
            </a:pPr>
            <a:r>
              <a:rPr lang="en-US" sz="2000" b="0" dirty="0">
                <a:solidFill>
                  <a:schemeClr val="bg1"/>
                </a:solidFill>
                <a:latin typeface="Arial" pitchFamily="34" charset="0"/>
              </a:rPr>
              <a:t>Assured Data Integrity</a:t>
            </a:r>
          </a:p>
        </p:txBody>
      </p:sp>
      <p:sp>
        <p:nvSpPr>
          <p:cNvPr id="26630" name="Rectangle 6"/>
          <p:cNvSpPr>
            <a:spLocks noChangeArrowheads="1"/>
          </p:cNvSpPr>
          <p:nvPr/>
        </p:nvSpPr>
        <p:spPr bwMode="auto">
          <a:xfrm>
            <a:off x="1260088" y="1981200"/>
            <a:ext cx="6359912" cy="3581400"/>
          </a:xfrm>
          <a:prstGeom prst="rect">
            <a:avLst/>
          </a:prstGeom>
          <a:noFill/>
          <a:ln w="9525">
            <a:noFill/>
            <a:miter lim="800000"/>
            <a:headEnd/>
            <a:tailEnd/>
          </a:ln>
        </p:spPr>
        <p:txBody>
          <a:bodyPr/>
          <a:lstStyle/>
          <a:p>
            <a:pPr marL="225425" lvl="1" indent="-225425">
              <a:spcBef>
                <a:spcPts val="1200"/>
              </a:spcBef>
              <a:buSzPct val="100000"/>
              <a:buFont typeface="Futura Bk" pitchFamily="34" charset="0"/>
              <a:buChar char="–"/>
            </a:pPr>
            <a:r>
              <a:rPr lang="en-US" sz="2400" dirty="0" smtClean="0">
                <a:solidFill>
                  <a:srgbClr val="000000"/>
                </a:solidFill>
              </a:rPr>
              <a:t>Single Volume</a:t>
            </a:r>
          </a:p>
          <a:p>
            <a:pPr marL="400050" lvl="1" indent="-114300">
              <a:spcBef>
                <a:spcPts val="600"/>
              </a:spcBef>
              <a:buSzPct val="80000"/>
              <a:buFont typeface="Arial" pitchFamily="34" charset="0"/>
              <a:buChar char="•"/>
            </a:pPr>
            <a:r>
              <a:rPr lang="en-US" dirty="0" smtClean="0">
                <a:solidFill>
                  <a:srgbClr val="000000"/>
                </a:solidFill>
              </a:rPr>
              <a:t>All writes to the secondary volume are completed in the same order as they were written on the primary volume</a:t>
            </a:r>
            <a:endParaRPr lang="en-US" sz="2800" b="0" dirty="0">
              <a:latin typeface="Arial" pitchFamily="34" charset="0"/>
            </a:endParaRPr>
          </a:p>
          <a:p>
            <a:pPr marL="225425" lvl="1" indent="-225425">
              <a:spcBef>
                <a:spcPts val="1200"/>
              </a:spcBef>
              <a:buSzPct val="100000"/>
              <a:buFont typeface="Futura Bk" pitchFamily="34" charset="0"/>
              <a:buChar char="–"/>
            </a:pPr>
            <a:r>
              <a:rPr lang="en-US" sz="2400" dirty="0" smtClean="0">
                <a:solidFill>
                  <a:srgbClr val="000000"/>
                </a:solidFill>
              </a:rPr>
              <a:t>Multi-Volume Consistency Group</a:t>
            </a:r>
          </a:p>
          <a:p>
            <a:pPr marL="400050" lvl="1" indent="-114300">
              <a:spcBef>
                <a:spcPts val="600"/>
              </a:spcBef>
              <a:buSzPct val="80000"/>
              <a:buFont typeface="Arial" pitchFamily="34" charset="0"/>
              <a:buChar char="•"/>
            </a:pPr>
            <a:r>
              <a:rPr lang="en-US" dirty="0" smtClean="0">
                <a:solidFill>
                  <a:srgbClr val="000000"/>
                </a:solidFill>
              </a:rPr>
              <a:t>Volumes can be grouped together to maintain write ordering across the set of volumes</a:t>
            </a:r>
          </a:p>
          <a:p>
            <a:pPr marL="400050" lvl="1" indent="-114300">
              <a:spcBef>
                <a:spcPts val="600"/>
              </a:spcBef>
              <a:buSzPct val="80000"/>
              <a:buFont typeface="Arial" pitchFamily="34" charset="0"/>
              <a:buChar char="•"/>
            </a:pPr>
            <a:r>
              <a:rPr lang="en-US" dirty="0" smtClean="0">
                <a:solidFill>
                  <a:srgbClr val="000000"/>
                </a:solidFill>
              </a:rPr>
              <a:t>Useful for databases or other applications that make dependant writes to more than one volume</a:t>
            </a:r>
          </a:p>
        </p:txBody>
      </p:sp>
      <p:sp>
        <p:nvSpPr>
          <p:cNvPr id="26631" name="Line 7"/>
          <p:cNvSpPr>
            <a:spLocks noChangeShapeType="1"/>
          </p:cNvSpPr>
          <p:nvPr/>
        </p:nvSpPr>
        <p:spPr bwMode="auto">
          <a:xfrm>
            <a:off x="1143000" y="1371600"/>
            <a:ext cx="0" cy="3962400"/>
          </a:xfrm>
          <a:prstGeom prst="line">
            <a:avLst/>
          </a:prstGeom>
          <a:noFill/>
          <a:ln w="9525">
            <a:solidFill>
              <a:schemeClr val="tx1"/>
            </a:solidFill>
            <a:round/>
            <a:headEnd/>
            <a:tailEnd/>
          </a:ln>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2"/>
          <p:cNvSpPr>
            <a:spLocks noChangeShapeType="1"/>
          </p:cNvSpPr>
          <p:nvPr/>
        </p:nvSpPr>
        <p:spPr bwMode="auto">
          <a:xfrm>
            <a:off x="6019800" y="2743200"/>
            <a:ext cx="1143000" cy="336550"/>
          </a:xfrm>
          <a:prstGeom prst="line">
            <a:avLst/>
          </a:prstGeom>
          <a:noFill/>
          <a:ln w="38100">
            <a:solidFill>
              <a:srgbClr val="FFCC00"/>
            </a:solidFill>
            <a:round/>
            <a:headEnd/>
            <a:tailEnd type="triangle" w="med" len="med"/>
          </a:ln>
        </p:spPr>
        <p:txBody>
          <a:bodyPr>
            <a:spAutoFit/>
          </a:bodyPr>
          <a:lstStyle/>
          <a:p>
            <a:endParaRPr lang="en-US"/>
          </a:p>
        </p:txBody>
      </p:sp>
      <p:sp>
        <p:nvSpPr>
          <p:cNvPr id="27651" name="Line 3"/>
          <p:cNvSpPr>
            <a:spLocks noChangeShapeType="1"/>
          </p:cNvSpPr>
          <p:nvPr/>
        </p:nvSpPr>
        <p:spPr bwMode="auto">
          <a:xfrm flipV="1">
            <a:off x="6019800" y="3733800"/>
            <a:ext cx="1143000" cy="304800"/>
          </a:xfrm>
          <a:prstGeom prst="line">
            <a:avLst/>
          </a:prstGeom>
          <a:noFill/>
          <a:ln w="38100">
            <a:solidFill>
              <a:srgbClr val="FFCC00"/>
            </a:solidFill>
            <a:round/>
            <a:headEnd/>
            <a:tailEnd type="triangle" w="med" len="med"/>
          </a:ln>
        </p:spPr>
        <p:txBody>
          <a:bodyPr>
            <a:spAutoFit/>
          </a:bodyPr>
          <a:lstStyle/>
          <a:p>
            <a:endParaRPr lang="en-US"/>
          </a:p>
        </p:txBody>
      </p:sp>
      <p:sp>
        <p:nvSpPr>
          <p:cNvPr id="27652" name="Rectangle 4"/>
          <p:cNvSpPr>
            <a:spLocks noGrp="1" noChangeArrowheads="1"/>
          </p:cNvSpPr>
          <p:nvPr>
            <p:ph type="title"/>
          </p:nvPr>
        </p:nvSpPr>
        <p:spPr>
          <a:xfrm>
            <a:off x="0" y="143122"/>
            <a:ext cx="9144000" cy="439737"/>
          </a:xfrm>
        </p:spPr>
        <p:txBody>
          <a:bodyPr/>
          <a:lstStyle/>
          <a:p>
            <a:r>
              <a:rPr lang="en-US" sz="2400" dirty="0" smtClean="0"/>
              <a:t>Remote Copy Many-to-one (4:1): How it works (1 of 2)</a:t>
            </a:r>
          </a:p>
        </p:txBody>
      </p:sp>
      <p:sp>
        <p:nvSpPr>
          <p:cNvPr id="27655" name="Rectangle 7"/>
          <p:cNvSpPr>
            <a:spLocks noGrp="1" noChangeArrowheads="1"/>
          </p:cNvSpPr>
          <p:nvPr>
            <p:ph type="body" sz="quarter" idx="10"/>
          </p:nvPr>
        </p:nvSpPr>
        <p:spPr>
          <a:xfrm>
            <a:off x="365760" y="743273"/>
            <a:ext cx="4116299" cy="5120640"/>
          </a:xfrm>
          <a:noFill/>
        </p:spPr>
        <p:txBody>
          <a:bodyPr/>
          <a:lstStyle/>
          <a:p>
            <a:pPr>
              <a:spcBef>
                <a:spcPts val="1200"/>
              </a:spcBef>
            </a:pPr>
            <a:r>
              <a:rPr lang="en-US" dirty="0" smtClean="0"/>
              <a:t>Asynchronous Periodic Only</a:t>
            </a:r>
            <a:endParaRPr lang="en-US" sz="1800" dirty="0" smtClean="0"/>
          </a:p>
          <a:p>
            <a:pPr lvl="1">
              <a:spcBef>
                <a:spcPts val="1200"/>
              </a:spcBef>
            </a:pPr>
            <a:r>
              <a:rPr lang="en-US" dirty="0" smtClean="0"/>
              <a:t>Distance limits and performance characteristics same as that supported for asynchronous periodic mode today (150ms for RCIP and 60ms for RCFC)</a:t>
            </a:r>
          </a:p>
          <a:p>
            <a:pPr>
              <a:spcBef>
                <a:spcPts val="1200"/>
              </a:spcBef>
            </a:pPr>
            <a:r>
              <a:rPr lang="en-US" dirty="0" err="1" smtClean="0"/>
              <a:t>InServ</a:t>
            </a:r>
            <a:r>
              <a:rPr lang="en-US" dirty="0" smtClean="0"/>
              <a:t> Requirements</a:t>
            </a:r>
          </a:p>
          <a:p>
            <a:pPr lvl="1">
              <a:spcBef>
                <a:spcPts val="600"/>
              </a:spcBef>
            </a:pPr>
            <a:r>
              <a:rPr lang="en-US" dirty="0" smtClean="0"/>
              <a:t>Current max support is 4:1 </a:t>
            </a:r>
            <a:r>
              <a:rPr lang="en-US" dirty="0" err="1" smtClean="0"/>
              <a:t>InServs</a:t>
            </a:r>
            <a:endParaRPr lang="en-US" dirty="0" smtClean="0"/>
          </a:p>
          <a:p>
            <a:pPr lvl="1">
              <a:spcBef>
                <a:spcPts val="600"/>
              </a:spcBef>
            </a:pPr>
            <a:r>
              <a:rPr lang="en-US" dirty="0" smtClean="0"/>
              <a:t>One of the four Primaries can mirror bi-directionally with the target</a:t>
            </a:r>
          </a:p>
          <a:p>
            <a:pPr lvl="1">
              <a:spcBef>
                <a:spcPts val="600"/>
              </a:spcBef>
            </a:pPr>
            <a:r>
              <a:rPr lang="en-US" dirty="0" smtClean="0"/>
              <a:t>Requires a minimum of two controllers per source </a:t>
            </a:r>
            <a:r>
              <a:rPr lang="en-US" dirty="0" err="1" smtClean="0"/>
              <a:t>InServ</a:t>
            </a:r>
            <a:r>
              <a:rPr lang="en-US" dirty="0" smtClean="0"/>
              <a:t> per</a:t>
            </a:r>
          </a:p>
          <a:p>
            <a:pPr lvl="1">
              <a:spcBef>
                <a:spcPts val="600"/>
              </a:spcBef>
            </a:pPr>
            <a:r>
              <a:rPr lang="en-US" dirty="0" smtClean="0"/>
              <a:t>Target </a:t>
            </a:r>
            <a:r>
              <a:rPr lang="en-US" dirty="0" err="1" smtClean="0"/>
              <a:t>InServ</a:t>
            </a:r>
            <a:r>
              <a:rPr lang="en-US" dirty="0" smtClean="0"/>
              <a:t> requires four or more controller nodes</a:t>
            </a:r>
          </a:p>
          <a:p>
            <a:pPr lvl="1">
              <a:spcBef>
                <a:spcPts val="600"/>
              </a:spcBef>
            </a:pPr>
            <a:r>
              <a:rPr lang="en-US" dirty="0" smtClean="0"/>
              <a:t>With FC-IP the Target </a:t>
            </a:r>
            <a:r>
              <a:rPr lang="en-US" dirty="0" err="1" smtClean="0"/>
              <a:t>InServ</a:t>
            </a:r>
            <a:r>
              <a:rPr lang="en-US" dirty="0" smtClean="0"/>
              <a:t> requires two nodes for every Primary </a:t>
            </a:r>
            <a:r>
              <a:rPr lang="en-US" dirty="0" err="1" smtClean="0"/>
              <a:t>InServ</a:t>
            </a:r>
            <a:endParaRPr lang="en-US" dirty="0" smtClean="0"/>
          </a:p>
          <a:p>
            <a:r>
              <a:rPr lang="en-US" dirty="0" smtClean="0"/>
              <a:t>One relationship may be bi-directional</a:t>
            </a:r>
          </a:p>
          <a:p>
            <a:r>
              <a:rPr lang="en-US" dirty="0" smtClean="0"/>
              <a:t>Cannot mix IP and FC-IP</a:t>
            </a:r>
          </a:p>
        </p:txBody>
      </p:sp>
      <p:sp>
        <p:nvSpPr>
          <p:cNvPr id="27653" name="AutoShape 5"/>
          <p:cNvSpPr>
            <a:spLocks noChangeArrowheads="1"/>
          </p:cNvSpPr>
          <p:nvPr/>
        </p:nvSpPr>
        <p:spPr bwMode="auto">
          <a:xfrm>
            <a:off x="6059488" y="1066800"/>
            <a:ext cx="1255712" cy="129540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7654" name="Rectangle 6"/>
          <p:cNvSpPr>
            <a:spLocks noChangeArrowheads="1"/>
          </p:cNvSpPr>
          <p:nvPr/>
        </p:nvSpPr>
        <p:spPr bwMode="auto">
          <a:xfrm>
            <a:off x="6059488" y="1951038"/>
            <a:ext cx="1255712"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A</a:t>
            </a:r>
          </a:p>
        </p:txBody>
      </p:sp>
      <p:sp>
        <p:nvSpPr>
          <p:cNvPr id="27656" name="AutoShape 8"/>
          <p:cNvSpPr>
            <a:spLocks noChangeArrowheads="1"/>
          </p:cNvSpPr>
          <p:nvPr/>
        </p:nvSpPr>
        <p:spPr bwMode="auto">
          <a:xfrm>
            <a:off x="4724400" y="2209800"/>
            <a:ext cx="1219200" cy="129540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7657" name="Rectangle 9"/>
          <p:cNvSpPr>
            <a:spLocks noChangeArrowheads="1"/>
          </p:cNvSpPr>
          <p:nvPr/>
        </p:nvSpPr>
        <p:spPr bwMode="auto">
          <a:xfrm>
            <a:off x="4724400" y="3094038"/>
            <a:ext cx="1255713"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B</a:t>
            </a:r>
          </a:p>
        </p:txBody>
      </p:sp>
      <p:sp>
        <p:nvSpPr>
          <p:cNvPr id="27658" name="AutoShape 10"/>
          <p:cNvSpPr>
            <a:spLocks noChangeArrowheads="1"/>
          </p:cNvSpPr>
          <p:nvPr/>
        </p:nvSpPr>
        <p:spPr bwMode="auto">
          <a:xfrm>
            <a:off x="4724400" y="361315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7659" name="Rectangle 11"/>
          <p:cNvSpPr>
            <a:spLocks noChangeArrowheads="1"/>
          </p:cNvSpPr>
          <p:nvPr/>
        </p:nvSpPr>
        <p:spPr bwMode="auto">
          <a:xfrm>
            <a:off x="4724400" y="4557713"/>
            <a:ext cx="1255713"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C</a:t>
            </a:r>
          </a:p>
        </p:txBody>
      </p:sp>
      <p:sp>
        <p:nvSpPr>
          <p:cNvPr id="27660" name="AutoShape 12"/>
          <p:cNvSpPr>
            <a:spLocks noChangeArrowheads="1"/>
          </p:cNvSpPr>
          <p:nvPr/>
        </p:nvSpPr>
        <p:spPr bwMode="auto">
          <a:xfrm>
            <a:off x="6096000" y="460375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7661" name="Rectangle 13"/>
          <p:cNvSpPr>
            <a:spLocks noChangeArrowheads="1"/>
          </p:cNvSpPr>
          <p:nvPr/>
        </p:nvSpPr>
        <p:spPr bwMode="auto">
          <a:xfrm>
            <a:off x="5867400" y="5426075"/>
            <a:ext cx="1484313" cy="288925"/>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or</a:t>
            </a:r>
            <a:br>
              <a:rPr lang="en-US" sz="1200">
                <a:solidFill>
                  <a:srgbClr val="000000"/>
                </a:solidFill>
                <a:latin typeface="Arial" pitchFamily="34" charset="0"/>
              </a:rPr>
            </a:br>
            <a:r>
              <a:rPr lang="en-US" sz="1200">
                <a:solidFill>
                  <a:srgbClr val="000000"/>
                </a:solidFill>
                <a:latin typeface="Arial" pitchFamily="34" charset="0"/>
              </a:rPr>
              <a:t>Target Site D</a:t>
            </a:r>
          </a:p>
        </p:txBody>
      </p:sp>
      <p:sp>
        <p:nvSpPr>
          <p:cNvPr id="27662" name="AutoShape 14"/>
          <p:cNvSpPr>
            <a:spLocks noChangeArrowheads="1"/>
          </p:cNvSpPr>
          <p:nvPr/>
        </p:nvSpPr>
        <p:spPr bwMode="auto">
          <a:xfrm>
            <a:off x="7239000" y="289560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7663" name="Rectangle 15"/>
          <p:cNvSpPr>
            <a:spLocks noChangeArrowheads="1"/>
          </p:cNvSpPr>
          <p:nvPr/>
        </p:nvSpPr>
        <p:spPr bwMode="auto">
          <a:xfrm>
            <a:off x="7202488" y="3840163"/>
            <a:ext cx="1255712"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Target Site</a:t>
            </a:r>
          </a:p>
        </p:txBody>
      </p:sp>
      <p:grpSp>
        <p:nvGrpSpPr>
          <p:cNvPr id="2" name="Group 16"/>
          <p:cNvGrpSpPr>
            <a:grpSpLocks/>
          </p:cNvGrpSpPr>
          <p:nvPr/>
        </p:nvGrpSpPr>
        <p:grpSpPr bwMode="auto">
          <a:xfrm>
            <a:off x="5075238" y="3765550"/>
            <a:ext cx="487362" cy="762000"/>
            <a:chOff x="1344" y="2688"/>
            <a:chExt cx="307" cy="480"/>
          </a:xfrm>
        </p:grpSpPr>
        <p:pic>
          <p:nvPicPr>
            <p:cNvPr id="27696" name="Picture 17" descr="InSErv_Frontal"/>
            <p:cNvPicPr>
              <a:picLocks noChangeAspect="1" noChangeArrowheads="1"/>
            </p:cNvPicPr>
            <p:nvPr/>
          </p:nvPicPr>
          <p:blipFill>
            <a:blip r:embed="rId3" cstate="print"/>
            <a:srcRect/>
            <a:stretch>
              <a:fillRect/>
            </a:stretch>
          </p:blipFill>
          <p:spPr bwMode="auto">
            <a:xfrm>
              <a:off x="1344" y="2688"/>
              <a:ext cx="163" cy="480"/>
            </a:xfrm>
            <a:prstGeom prst="rect">
              <a:avLst/>
            </a:prstGeom>
            <a:noFill/>
            <a:ln w="9525">
              <a:noFill/>
              <a:miter lim="800000"/>
              <a:headEnd/>
              <a:tailEnd/>
            </a:ln>
          </p:spPr>
        </p:pic>
        <p:pic>
          <p:nvPicPr>
            <p:cNvPr id="27697" name="Picture 18" descr="InSErv_Frontal"/>
            <p:cNvPicPr>
              <a:picLocks noChangeAspect="1" noChangeArrowheads="1"/>
            </p:cNvPicPr>
            <p:nvPr/>
          </p:nvPicPr>
          <p:blipFill>
            <a:blip r:embed="rId3" cstate="print"/>
            <a:srcRect/>
            <a:stretch>
              <a:fillRect/>
            </a:stretch>
          </p:blipFill>
          <p:spPr bwMode="auto">
            <a:xfrm>
              <a:off x="1488" y="2688"/>
              <a:ext cx="163" cy="480"/>
            </a:xfrm>
            <a:prstGeom prst="rect">
              <a:avLst/>
            </a:prstGeom>
            <a:noFill/>
            <a:ln w="9525">
              <a:noFill/>
              <a:miter lim="800000"/>
              <a:headEnd/>
              <a:tailEnd/>
            </a:ln>
          </p:spPr>
        </p:pic>
      </p:grpSp>
      <p:grpSp>
        <p:nvGrpSpPr>
          <p:cNvPr id="3" name="Group 19"/>
          <p:cNvGrpSpPr>
            <a:grpSpLocks/>
          </p:cNvGrpSpPr>
          <p:nvPr/>
        </p:nvGrpSpPr>
        <p:grpSpPr bwMode="auto">
          <a:xfrm>
            <a:off x="6400800" y="4724400"/>
            <a:ext cx="685800" cy="762000"/>
            <a:chOff x="3484" y="3196"/>
            <a:chExt cx="308" cy="356"/>
          </a:xfrm>
        </p:grpSpPr>
        <p:pic>
          <p:nvPicPr>
            <p:cNvPr id="27693" name="Picture 20"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7694" name="Picture 21"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7695" name="Picture 22"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pic>
        <p:nvPicPr>
          <p:cNvPr id="27666" name="Picture 23" descr="InSErv_Frontal"/>
          <p:cNvPicPr>
            <a:picLocks noChangeAspect="1" noChangeArrowheads="1"/>
          </p:cNvPicPr>
          <p:nvPr/>
        </p:nvPicPr>
        <p:blipFill>
          <a:blip r:embed="rId3" cstate="print"/>
          <a:srcRect/>
          <a:stretch>
            <a:fillRect/>
          </a:stretch>
        </p:blipFill>
        <p:spPr bwMode="auto">
          <a:xfrm>
            <a:off x="5181600" y="2317750"/>
            <a:ext cx="258763" cy="762000"/>
          </a:xfrm>
          <a:prstGeom prst="rect">
            <a:avLst/>
          </a:prstGeom>
          <a:noFill/>
          <a:ln w="9525">
            <a:noFill/>
            <a:miter lim="800000"/>
            <a:headEnd/>
            <a:tailEnd/>
          </a:ln>
        </p:spPr>
      </p:pic>
      <p:grpSp>
        <p:nvGrpSpPr>
          <p:cNvPr id="4" name="Group 24"/>
          <p:cNvGrpSpPr>
            <a:grpSpLocks/>
          </p:cNvGrpSpPr>
          <p:nvPr/>
        </p:nvGrpSpPr>
        <p:grpSpPr bwMode="auto">
          <a:xfrm>
            <a:off x="6440488" y="1219200"/>
            <a:ext cx="487362" cy="762000"/>
            <a:chOff x="1344" y="2688"/>
            <a:chExt cx="307" cy="480"/>
          </a:xfrm>
        </p:grpSpPr>
        <p:pic>
          <p:nvPicPr>
            <p:cNvPr id="27691" name="Picture 25" descr="InSErv_Frontal"/>
            <p:cNvPicPr>
              <a:picLocks noChangeAspect="1" noChangeArrowheads="1"/>
            </p:cNvPicPr>
            <p:nvPr/>
          </p:nvPicPr>
          <p:blipFill>
            <a:blip r:embed="rId3" cstate="print"/>
            <a:srcRect/>
            <a:stretch>
              <a:fillRect/>
            </a:stretch>
          </p:blipFill>
          <p:spPr bwMode="auto">
            <a:xfrm>
              <a:off x="1344" y="2688"/>
              <a:ext cx="163" cy="480"/>
            </a:xfrm>
            <a:prstGeom prst="rect">
              <a:avLst/>
            </a:prstGeom>
            <a:noFill/>
            <a:ln w="9525">
              <a:noFill/>
              <a:miter lim="800000"/>
              <a:headEnd/>
              <a:tailEnd/>
            </a:ln>
          </p:spPr>
        </p:pic>
        <p:pic>
          <p:nvPicPr>
            <p:cNvPr id="27692" name="Picture 26" descr="InSErv_Frontal"/>
            <p:cNvPicPr>
              <a:picLocks noChangeAspect="1" noChangeArrowheads="1"/>
            </p:cNvPicPr>
            <p:nvPr/>
          </p:nvPicPr>
          <p:blipFill>
            <a:blip r:embed="rId3" cstate="print"/>
            <a:srcRect/>
            <a:stretch>
              <a:fillRect/>
            </a:stretch>
          </p:blipFill>
          <p:spPr bwMode="auto">
            <a:xfrm>
              <a:off x="1488" y="2688"/>
              <a:ext cx="163" cy="480"/>
            </a:xfrm>
            <a:prstGeom prst="rect">
              <a:avLst/>
            </a:prstGeom>
            <a:noFill/>
            <a:ln w="9525">
              <a:noFill/>
              <a:miter lim="800000"/>
              <a:headEnd/>
              <a:tailEnd/>
            </a:ln>
          </p:spPr>
        </p:pic>
      </p:grpSp>
      <p:sp>
        <p:nvSpPr>
          <p:cNvPr id="27668" name="Line 27"/>
          <p:cNvSpPr>
            <a:spLocks noChangeShapeType="1"/>
          </p:cNvSpPr>
          <p:nvPr/>
        </p:nvSpPr>
        <p:spPr bwMode="auto">
          <a:xfrm flipV="1">
            <a:off x="7239000" y="4114800"/>
            <a:ext cx="381000" cy="533400"/>
          </a:xfrm>
          <a:prstGeom prst="line">
            <a:avLst/>
          </a:prstGeom>
          <a:noFill/>
          <a:ln w="38100">
            <a:solidFill>
              <a:srgbClr val="FFCC00"/>
            </a:solidFill>
            <a:round/>
            <a:headEnd type="triangle" w="med" len="med"/>
            <a:tailEnd type="triangle" w="med" len="med"/>
          </a:ln>
        </p:spPr>
        <p:txBody>
          <a:bodyPr>
            <a:spAutoFit/>
          </a:bodyPr>
          <a:lstStyle/>
          <a:p>
            <a:endParaRPr lang="en-US"/>
          </a:p>
        </p:txBody>
      </p:sp>
      <p:sp>
        <p:nvSpPr>
          <p:cNvPr id="27669" name="Line 28"/>
          <p:cNvSpPr>
            <a:spLocks noChangeShapeType="1"/>
          </p:cNvSpPr>
          <p:nvPr/>
        </p:nvSpPr>
        <p:spPr bwMode="auto">
          <a:xfrm>
            <a:off x="7239000" y="2438400"/>
            <a:ext cx="304800" cy="381000"/>
          </a:xfrm>
          <a:prstGeom prst="line">
            <a:avLst/>
          </a:prstGeom>
          <a:noFill/>
          <a:ln w="38100">
            <a:solidFill>
              <a:srgbClr val="FFCC00"/>
            </a:solidFill>
            <a:round/>
            <a:headEnd/>
            <a:tailEnd type="triangle" w="med" len="med"/>
          </a:ln>
        </p:spPr>
        <p:txBody>
          <a:bodyPr>
            <a:spAutoFit/>
          </a:bodyPr>
          <a:lstStyle/>
          <a:p>
            <a:endParaRPr lang="en-US"/>
          </a:p>
        </p:txBody>
      </p:sp>
      <p:sp>
        <p:nvSpPr>
          <p:cNvPr id="27670" name="AutoShape 29"/>
          <p:cNvSpPr>
            <a:spLocks noChangeArrowheads="1"/>
          </p:cNvSpPr>
          <p:nvPr/>
        </p:nvSpPr>
        <p:spPr bwMode="auto">
          <a:xfrm>
            <a:off x="6553200" y="1447800"/>
            <a:ext cx="265113" cy="258763"/>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7671" name="AutoShape 30"/>
          <p:cNvSpPr>
            <a:spLocks noChangeArrowheads="1"/>
          </p:cNvSpPr>
          <p:nvPr/>
        </p:nvSpPr>
        <p:spPr bwMode="auto">
          <a:xfrm>
            <a:off x="5181600" y="2560638"/>
            <a:ext cx="265113" cy="258762"/>
          </a:xfrm>
          <a:prstGeom prst="can">
            <a:avLst>
              <a:gd name="adj" fmla="val 25000"/>
            </a:avLst>
          </a:prstGeom>
          <a:solidFill>
            <a:srgbClr val="FF0000"/>
          </a:solidFill>
          <a:ln w="9525">
            <a:solidFill>
              <a:schemeClr val="tx1"/>
            </a:solidFill>
            <a:round/>
            <a:headEnd/>
            <a:tailEnd/>
          </a:ln>
        </p:spPr>
        <p:txBody>
          <a:bodyPr anchor="ctr">
            <a:spAutoFit/>
          </a:bodyPr>
          <a:lstStyle/>
          <a:p>
            <a:endParaRPr lang="en-US"/>
          </a:p>
        </p:txBody>
      </p:sp>
      <p:sp>
        <p:nvSpPr>
          <p:cNvPr id="27672" name="AutoShape 31"/>
          <p:cNvSpPr>
            <a:spLocks noChangeArrowheads="1"/>
          </p:cNvSpPr>
          <p:nvPr/>
        </p:nvSpPr>
        <p:spPr bwMode="auto">
          <a:xfrm>
            <a:off x="5181600" y="3962400"/>
            <a:ext cx="265113" cy="258763"/>
          </a:xfrm>
          <a:prstGeom prst="can">
            <a:avLst>
              <a:gd name="adj" fmla="val 25000"/>
            </a:avLst>
          </a:prstGeom>
          <a:solidFill>
            <a:schemeClr val="accent3"/>
          </a:solidFill>
          <a:ln w="9525">
            <a:solidFill>
              <a:schemeClr val="tx1"/>
            </a:solidFill>
            <a:round/>
            <a:headEnd/>
            <a:tailEnd/>
          </a:ln>
        </p:spPr>
        <p:txBody>
          <a:bodyPr anchor="ctr">
            <a:spAutoFit/>
          </a:bodyPr>
          <a:lstStyle/>
          <a:p>
            <a:endParaRPr lang="en-US"/>
          </a:p>
        </p:txBody>
      </p:sp>
      <p:sp>
        <p:nvSpPr>
          <p:cNvPr id="27673" name="AutoShape 32"/>
          <p:cNvSpPr>
            <a:spLocks noChangeArrowheads="1"/>
          </p:cNvSpPr>
          <p:nvPr/>
        </p:nvSpPr>
        <p:spPr bwMode="auto">
          <a:xfrm>
            <a:off x="6592888" y="4800600"/>
            <a:ext cx="265112" cy="258763"/>
          </a:xfrm>
          <a:prstGeom prst="can">
            <a:avLst>
              <a:gd name="adj" fmla="val 25000"/>
            </a:avLst>
          </a:prstGeom>
          <a:solidFill>
            <a:srgbClr val="FFC000"/>
          </a:solidFill>
          <a:ln w="9525">
            <a:solidFill>
              <a:schemeClr val="tx1"/>
            </a:solidFill>
            <a:round/>
            <a:headEnd/>
            <a:tailEnd/>
          </a:ln>
        </p:spPr>
        <p:txBody>
          <a:bodyPr anchor="ctr">
            <a:spAutoFit/>
          </a:bodyPr>
          <a:lstStyle/>
          <a:p>
            <a:endParaRPr lang="en-US"/>
          </a:p>
        </p:txBody>
      </p:sp>
      <p:grpSp>
        <p:nvGrpSpPr>
          <p:cNvPr id="5" name="Group 33"/>
          <p:cNvGrpSpPr>
            <a:grpSpLocks/>
          </p:cNvGrpSpPr>
          <p:nvPr/>
        </p:nvGrpSpPr>
        <p:grpSpPr bwMode="auto">
          <a:xfrm>
            <a:off x="7467600" y="3016250"/>
            <a:ext cx="685800" cy="762000"/>
            <a:chOff x="3484" y="3196"/>
            <a:chExt cx="308" cy="356"/>
          </a:xfrm>
        </p:grpSpPr>
        <p:pic>
          <p:nvPicPr>
            <p:cNvPr id="27688" name="Picture 34"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7689" name="Picture 35"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7690" name="Picture 36"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sp>
        <p:nvSpPr>
          <p:cNvPr id="27675" name="AutoShape 37"/>
          <p:cNvSpPr>
            <a:spLocks noChangeArrowheads="1"/>
          </p:cNvSpPr>
          <p:nvPr/>
        </p:nvSpPr>
        <p:spPr bwMode="auto">
          <a:xfrm>
            <a:off x="7812088" y="3016250"/>
            <a:ext cx="265112" cy="258763"/>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7676" name="AutoShape 38"/>
          <p:cNvSpPr>
            <a:spLocks noChangeArrowheads="1"/>
          </p:cNvSpPr>
          <p:nvPr/>
        </p:nvSpPr>
        <p:spPr bwMode="auto">
          <a:xfrm>
            <a:off x="7470775" y="3016250"/>
            <a:ext cx="265113" cy="258763"/>
          </a:xfrm>
          <a:prstGeom prst="can">
            <a:avLst>
              <a:gd name="adj" fmla="val 25000"/>
            </a:avLst>
          </a:prstGeom>
          <a:solidFill>
            <a:srgbClr val="FF0000"/>
          </a:solidFill>
          <a:ln w="9525">
            <a:solidFill>
              <a:schemeClr val="tx1"/>
            </a:solidFill>
            <a:round/>
            <a:headEnd/>
            <a:tailEnd/>
          </a:ln>
        </p:spPr>
        <p:txBody>
          <a:bodyPr wrap="none" anchor="ctr"/>
          <a:lstStyle/>
          <a:p>
            <a:pPr algn="ctr"/>
            <a:endParaRPr lang="en-US" sz="4800" b="0">
              <a:latin typeface="Arial" pitchFamily="34" charset="0"/>
            </a:endParaRPr>
          </a:p>
        </p:txBody>
      </p:sp>
      <p:sp>
        <p:nvSpPr>
          <p:cNvPr id="27677" name="AutoShape 39"/>
          <p:cNvSpPr>
            <a:spLocks noChangeArrowheads="1"/>
          </p:cNvSpPr>
          <p:nvPr/>
        </p:nvSpPr>
        <p:spPr bwMode="auto">
          <a:xfrm>
            <a:off x="7467600" y="3321050"/>
            <a:ext cx="265113" cy="258763"/>
          </a:xfrm>
          <a:prstGeom prst="can">
            <a:avLst>
              <a:gd name="adj" fmla="val 25000"/>
            </a:avLst>
          </a:prstGeom>
          <a:solidFill>
            <a:schemeClr val="accent3"/>
          </a:solidFill>
          <a:ln w="9525">
            <a:solidFill>
              <a:schemeClr val="tx1"/>
            </a:solidFill>
            <a:round/>
            <a:headEnd/>
            <a:tailEnd/>
          </a:ln>
        </p:spPr>
        <p:txBody>
          <a:bodyPr anchor="ctr">
            <a:spAutoFit/>
          </a:bodyPr>
          <a:lstStyle/>
          <a:p>
            <a:endParaRPr lang="en-US"/>
          </a:p>
        </p:txBody>
      </p:sp>
      <p:sp>
        <p:nvSpPr>
          <p:cNvPr id="27678" name="AutoShape 40"/>
          <p:cNvSpPr>
            <a:spLocks noChangeArrowheads="1"/>
          </p:cNvSpPr>
          <p:nvPr/>
        </p:nvSpPr>
        <p:spPr bwMode="auto">
          <a:xfrm>
            <a:off x="7812088" y="3321050"/>
            <a:ext cx="265112" cy="258763"/>
          </a:xfrm>
          <a:prstGeom prst="can">
            <a:avLst>
              <a:gd name="adj" fmla="val 25000"/>
            </a:avLst>
          </a:prstGeom>
          <a:solidFill>
            <a:srgbClr val="FFC000"/>
          </a:solidFill>
          <a:ln w="9525">
            <a:solidFill>
              <a:schemeClr val="tx1"/>
            </a:solidFill>
            <a:round/>
            <a:headEnd/>
            <a:tailEnd/>
          </a:ln>
        </p:spPr>
        <p:txBody>
          <a:bodyPr anchor="ctr">
            <a:spAutoFit/>
          </a:bodyPr>
          <a:lstStyle/>
          <a:p>
            <a:endParaRPr lang="en-US"/>
          </a:p>
        </p:txBody>
      </p:sp>
      <p:sp>
        <p:nvSpPr>
          <p:cNvPr id="27679" name="Text Box 41"/>
          <p:cNvSpPr txBox="1">
            <a:spLocks noChangeArrowheads="1"/>
          </p:cNvSpPr>
          <p:nvPr/>
        </p:nvSpPr>
        <p:spPr bwMode="auto">
          <a:xfrm>
            <a:off x="7837488" y="29479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7680" name="Text Box 42"/>
          <p:cNvSpPr txBox="1">
            <a:spLocks noChangeArrowheads="1"/>
          </p:cNvSpPr>
          <p:nvPr/>
        </p:nvSpPr>
        <p:spPr bwMode="auto">
          <a:xfrm>
            <a:off x="7813675" y="3252788"/>
            <a:ext cx="274638"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7681" name="Text Box 43"/>
          <p:cNvSpPr txBox="1">
            <a:spLocks noChangeArrowheads="1"/>
          </p:cNvSpPr>
          <p:nvPr/>
        </p:nvSpPr>
        <p:spPr bwMode="auto">
          <a:xfrm>
            <a:off x="7456488" y="32527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7682" name="Text Box 44"/>
          <p:cNvSpPr txBox="1">
            <a:spLocks noChangeArrowheads="1"/>
          </p:cNvSpPr>
          <p:nvPr/>
        </p:nvSpPr>
        <p:spPr bwMode="auto">
          <a:xfrm>
            <a:off x="7456488" y="29479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7683" name="AutoShape 45"/>
          <p:cNvSpPr>
            <a:spLocks noChangeArrowheads="1"/>
          </p:cNvSpPr>
          <p:nvPr/>
        </p:nvSpPr>
        <p:spPr bwMode="auto">
          <a:xfrm>
            <a:off x="6592888" y="5175250"/>
            <a:ext cx="265112" cy="258763"/>
          </a:xfrm>
          <a:prstGeom prst="can">
            <a:avLst>
              <a:gd name="adj" fmla="val 25000"/>
            </a:avLst>
          </a:prstGeom>
          <a:solidFill>
            <a:srgbClr val="FF00FF"/>
          </a:solidFill>
          <a:ln w="9525">
            <a:solidFill>
              <a:schemeClr val="tx1"/>
            </a:solidFill>
            <a:round/>
            <a:headEnd/>
            <a:tailEnd/>
          </a:ln>
        </p:spPr>
        <p:txBody>
          <a:bodyPr anchor="ctr">
            <a:spAutoFit/>
          </a:bodyPr>
          <a:lstStyle/>
          <a:p>
            <a:endParaRPr lang="en-US"/>
          </a:p>
        </p:txBody>
      </p:sp>
      <p:sp>
        <p:nvSpPr>
          <p:cNvPr id="27684" name="AutoShape 46"/>
          <p:cNvSpPr>
            <a:spLocks noChangeArrowheads="1"/>
          </p:cNvSpPr>
          <p:nvPr/>
        </p:nvSpPr>
        <p:spPr bwMode="auto">
          <a:xfrm>
            <a:off x="7659688" y="3627438"/>
            <a:ext cx="265112" cy="258762"/>
          </a:xfrm>
          <a:prstGeom prst="can">
            <a:avLst>
              <a:gd name="adj" fmla="val 25000"/>
            </a:avLst>
          </a:prstGeom>
          <a:solidFill>
            <a:srgbClr val="FF00FF"/>
          </a:solidFill>
          <a:ln w="9525">
            <a:solidFill>
              <a:schemeClr val="tx1"/>
            </a:solidFill>
            <a:round/>
            <a:headEnd/>
            <a:tailEnd/>
          </a:ln>
        </p:spPr>
        <p:txBody>
          <a:bodyPr anchor="ctr">
            <a:spAutoFit/>
          </a:bodyPr>
          <a:lstStyle/>
          <a:p>
            <a:endParaRPr lang="en-US"/>
          </a:p>
        </p:txBody>
      </p:sp>
      <p:sp>
        <p:nvSpPr>
          <p:cNvPr id="27685" name="Text Box 47"/>
          <p:cNvSpPr txBox="1">
            <a:spLocks noChangeArrowheads="1"/>
          </p:cNvSpPr>
          <p:nvPr/>
        </p:nvSpPr>
        <p:spPr bwMode="auto">
          <a:xfrm>
            <a:off x="6618288" y="5105400"/>
            <a:ext cx="274637" cy="579438"/>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7686" name="Text Box 48"/>
          <p:cNvSpPr txBox="1">
            <a:spLocks noChangeArrowheads="1"/>
          </p:cNvSpPr>
          <p:nvPr/>
        </p:nvSpPr>
        <p:spPr bwMode="auto">
          <a:xfrm>
            <a:off x="7650163" y="5927725"/>
            <a:ext cx="1493837" cy="244475"/>
          </a:xfrm>
          <a:prstGeom prst="rect">
            <a:avLst/>
          </a:prstGeom>
          <a:noFill/>
          <a:ln w="9525">
            <a:noFill/>
            <a:miter lim="800000"/>
            <a:headEnd/>
            <a:tailEnd/>
          </a:ln>
        </p:spPr>
        <p:txBody>
          <a:bodyPr wrap="none">
            <a:spAutoFit/>
          </a:bodyPr>
          <a:lstStyle/>
          <a:p>
            <a:r>
              <a:rPr lang="en-US" sz="1000" b="0">
                <a:latin typeface="Arial" pitchFamily="34" charset="0"/>
              </a:rPr>
              <a:t>= Denotes Target Copy</a:t>
            </a:r>
          </a:p>
        </p:txBody>
      </p:sp>
      <p:sp>
        <p:nvSpPr>
          <p:cNvPr id="27687" name="Text Box 49"/>
          <p:cNvSpPr txBox="1">
            <a:spLocks noChangeArrowheads="1"/>
          </p:cNvSpPr>
          <p:nvPr/>
        </p:nvSpPr>
        <p:spPr bwMode="auto">
          <a:xfrm>
            <a:off x="7491582" y="5882905"/>
            <a:ext cx="350838" cy="369332"/>
          </a:xfrm>
          <a:prstGeom prst="rect">
            <a:avLst/>
          </a:prstGeom>
          <a:noFill/>
          <a:ln w="9525">
            <a:noFill/>
            <a:miter lim="800000"/>
            <a:headEnd/>
            <a:tailEnd/>
          </a:ln>
        </p:spPr>
        <p:txBody>
          <a:bodyPr>
            <a:spAutoFit/>
          </a:bodyPr>
          <a:lstStyle/>
          <a:p>
            <a:pPr algn="ctr"/>
            <a:r>
              <a:rPr lang="en-US" b="1" dirty="0">
                <a:latin typeface="Arial" pitchFamily="34"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334899"/>
            <a:ext cx="9144000" cy="877824"/>
          </a:xfrm>
        </p:spPr>
        <p:txBody>
          <a:bodyPr/>
          <a:lstStyle/>
          <a:p>
            <a:r>
              <a:rPr lang="en-US" sz="2400" dirty="0" smtClean="0"/>
              <a:t>Remote Copy Many-to-one: Failover Scenario (2 of 2)</a:t>
            </a:r>
          </a:p>
        </p:txBody>
      </p:sp>
      <p:sp>
        <p:nvSpPr>
          <p:cNvPr id="28675" name="AutoShape 3"/>
          <p:cNvSpPr>
            <a:spLocks noChangeArrowheads="1"/>
          </p:cNvSpPr>
          <p:nvPr/>
        </p:nvSpPr>
        <p:spPr bwMode="auto">
          <a:xfrm>
            <a:off x="6059488" y="1066800"/>
            <a:ext cx="1255712" cy="129540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8676" name="Rectangle 4"/>
          <p:cNvSpPr>
            <a:spLocks noChangeArrowheads="1"/>
          </p:cNvSpPr>
          <p:nvPr/>
        </p:nvSpPr>
        <p:spPr bwMode="auto">
          <a:xfrm>
            <a:off x="6059488" y="1951038"/>
            <a:ext cx="1255712"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A</a:t>
            </a:r>
          </a:p>
        </p:txBody>
      </p:sp>
      <p:sp>
        <p:nvSpPr>
          <p:cNvPr id="28677" name="Rectangle 5"/>
          <p:cNvSpPr>
            <a:spLocks noGrp="1" noChangeArrowheads="1"/>
          </p:cNvSpPr>
          <p:nvPr>
            <p:ph type="body" idx="1"/>
          </p:nvPr>
        </p:nvSpPr>
        <p:spPr>
          <a:xfrm>
            <a:off x="304800" y="914400"/>
            <a:ext cx="3352800" cy="4267200"/>
          </a:xfrm>
          <a:noFill/>
        </p:spPr>
        <p:txBody>
          <a:bodyPr/>
          <a:lstStyle/>
          <a:p>
            <a:pPr>
              <a:spcBef>
                <a:spcPts val="1200"/>
              </a:spcBef>
            </a:pPr>
            <a:r>
              <a:rPr lang="en-US" dirty="0" smtClean="0"/>
              <a:t>Target </a:t>
            </a:r>
            <a:r>
              <a:rPr lang="en-US" dirty="0" err="1" smtClean="0"/>
              <a:t>InServ</a:t>
            </a:r>
            <a:r>
              <a:rPr lang="en-US" dirty="0" smtClean="0"/>
              <a:t> must be four node S, T or F Class</a:t>
            </a:r>
          </a:p>
          <a:p>
            <a:pPr>
              <a:spcBef>
                <a:spcPts val="1200"/>
              </a:spcBef>
            </a:pPr>
            <a:r>
              <a:rPr lang="en-US" dirty="0" smtClean="0"/>
              <a:t>Failure scenarios for many to one configurations go through same procedures supported by 3PAR today</a:t>
            </a:r>
          </a:p>
          <a:p>
            <a:pPr>
              <a:spcBef>
                <a:spcPts val="1200"/>
              </a:spcBef>
            </a:pPr>
            <a:r>
              <a:rPr lang="en-US" dirty="0" smtClean="0"/>
              <a:t>An entire primary site failure will prompt failover to the remote site</a:t>
            </a:r>
          </a:p>
          <a:p>
            <a:pPr lvl="1">
              <a:spcBef>
                <a:spcPts val="1200"/>
              </a:spcBef>
            </a:pPr>
            <a:r>
              <a:rPr lang="en-US" dirty="0" smtClean="0"/>
              <a:t>The remote </a:t>
            </a:r>
            <a:r>
              <a:rPr lang="en-US" dirty="0" err="1" smtClean="0"/>
              <a:t>InServ</a:t>
            </a:r>
            <a:r>
              <a:rPr lang="en-US" dirty="0" smtClean="0"/>
              <a:t> is manually promoted to the role of primary for the specified volumes</a:t>
            </a:r>
          </a:p>
          <a:p>
            <a:pPr>
              <a:spcBef>
                <a:spcPts val="1200"/>
              </a:spcBef>
            </a:pPr>
            <a:r>
              <a:rPr lang="en-US" dirty="0" smtClean="0"/>
              <a:t>Volumes from other sites continue to resume as usual</a:t>
            </a:r>
          </a:p>
          <a:p>
            <a:pPr>
              <a:spcBef>
                <a:spcPts val="1200"/>
              </a:spcBef>
            </a:pPr>
            <a:endParaRPr lang="en-US" dirty="0" smtClean="0"/>
          </a:p>
        </p:txBody>
      </p:sp>
      <p:sp>
        <p:nvSpPr>
          <p:cNvPr id="28678" name="AutoShape 6"/>
          <p:cNvSpPr>
            <a:spLocks noChangeArrowheads="1"/>
          </p:cNvSpPr>
          <p:nvPr/>
        </p:nvSpPr>
        <p:spPr bwMode="auto">
          <a:xfrm>
            <a:off x="4724400" y="2209800"/>
            <a:ext cx="1219200" cy="129540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8679" name="Rectangle 7"/>
          <p:cNvSpPr>
            <a:spLocks noChangeArrowheads="1"/>
          </p:cNvSpPr>
          <p:nvPr/>
        </p:nvSpPr>
        <p:spPr bwMode="auto">
          <a:xfrm>
            <a:off x="4724400" y="3094038"/>
            <a:ext cx="1255713"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B</a:t>
            </a:r>
          </a:p>
        </p:txBody>
      </p:sp>
      <p:sp>
        <p:nvSpPr>
          <p:cNvPr id="28680" name="AutoShape 8"/>
          <p:cNvSpPr>
            <a:spLocks noChangeArrowheads="1"/>
          </p:cNvSpPr>
          <p:nvPr/>
        </p:nvSpPr>
        <p:spPr bwMode="auto">
          <a:xfrm>
            <a:off x="4724400" y="361315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8681" name="Rectangle 9"/>
          <p:cNvSpPr>
            <a:spLocks noChangeArrowheads="1"/>
          </p:cNvSpPr>
          <p:nvPr/>
        </p:nvSpPr>
        <p:spPr bwMode="auto">
          <a:xfrm>
            <a:off x="4724400" y="4557713"/>
            <a:ext cx="1255713"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Site C</a:t>
            </a:r>
          </a:p>
        </p:txBody>
      </p:sp>
      <p:sp>
        <p:nvSpPr>
          <p:cNvPr id="28682" name="AutoShape 10"/>
          <p:cNvSpPr>
            <a:spLocks noChangeArrowheads="1"/>
          </p:cNvSpPr>
          <p:nvPr/>
        </p:nvSpPr>
        <p:spPr bwMode="auto">
          <a:xfrm>
            <a:off x="6096000" y="460375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8683" name="Rectangle 11"/>
          <p:cNvSpPr>
            <a:spLocks noChangeArrowheads="1"/>
          </p:cNvSpPr>
          <p:nvPr/>
        </p:nvSpPr>
        <p:spPr bwMode="auto">
          <a:xfrm>
            <a:off x="5867400" y="5426075"/>
            <a:ext cx="1484313" cy="288925"/>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Primary or</a:t>
            </a:r>
            <a:br>
              <a:rPr lang="en-US" sz="1200">
                <a:solidFill>
                  <a:srgbClr val="000000"/>
                </a:solidFill>
                <a:latin typeface="Arial" pitchFamily="34" charset="0"/>
              </a:rPr>
            </a:br>
            <a:r>
              <a:rPr lang="en-US" sz="1200">
                <a:solidFill>
                  <a:srgbClr val="000000"/>
                </a:solidFill>
                <a:latin typeface="Arial" pitchFamily="34" charset="0"/>
              </a:rPr>
              <a:t>Target Site D</a:t>
            </a:r>
          </a:p>
        </p:txBody>
      </p:sp>
      <p:sp>
        <p:nvSpPr>
          <p:cNvPr id="28684" name="AutoShape 12"/>
          <p:cNvSpPr>
            <a:spLocks noChangeArrowheads="1"/>
          </p:cNvSpPr>
          <p:nvPr/>
        </p:nvSpPr>
        <p:spPr bwMode="auto">
          <a:xfrm>
            <a:off x="7239000" y="2895600"/>
            <a:ext cx="1219200" cy="1263650"/>
          </a:xfrm>
          <a:prstGeom prst="roundRect">
            <a:avLst>
              <a:gd name="adj" fmla="val 16667"/>
            </a:avLst>
          </a:prstGeom>
          <a:solidFill>
            <a:srgbClr val="C0C0C0"/>
          </a:solidFill>
          <a:ln w="9525">
            <a:noFill/>
            <a:round/>
            <a:headEnd/>
            <a:tailEnd/>
          </a:ln>
        </p:spPr>
        <p:txBody>
          <a:bodyPr anchor="ctr">
            <a:spAutoFit/>
          </a:bodyPr>
          <a:lstStyle/>
          <a:p>
            <a:endParaRPr lang="en-US"/>
          </a:p>
        </p:txBody>
      </p:sp>
      <p:sp>
        <p:nvSpPr>
          <p:cNvPr id="28685" name="Rectangle 13"/>
          <p:cNvSpPr>
            <a:spLocks noChangeArrowheads="1"/>
          </p:cNvSpPr>
          <p:nvPr/>
        </p:nvSpPr>
        <p:spPr bwMode="auto">
          <a:xfrm>
            <a:off x="7202488" y="3840163"/>
            <a:ext cx="1255712" cy="274637"/>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rgbClr val="000000"/>
                </a:solidFill>
                <a:latin typeface="Arial" pitchFamily="34" charset="0"/>
              </a:rPr>
              <a:t>Target Site</a:t>
            </a:r>
          </a:p>
        </p:txBody>
      </p:sp>
      <p:grpSp>
        <p:nvGrpSpPr>
          <p:cNvPr id="2" name="Group 14"/>
          <p:cNvGrpSpPr>
            <a:grpSpLocks/>
          </p:cNvGrpSpPr>
          <p:nvPr/>
        </p:nvGrpSpPr>
        <p:grpSpPr bwMode="auto">
          <a:xfrm>
            <a:off x="5075238" y="3765550"/>
            <a:ext cx="487362" cy="762000"/>
            <a:chOff x="1344" y="2688"/>
            <a:chExt cx="307" cy="480"/>
          </a:xfrm>
        </p:grpSpPr>
        <p:pic>
          <p:nvPicPr>
            <p:cNvPr id="28726" name="Picture 15" descr="InSErv_Frontal"/>
            <p:cNvPicPr>
              <a:picLocks noChangeAspect="1" noChangeArrowheads="1"/>
            </p:cNvPicPr>
            <p:nvPr/>
          </p:nvPicPr>
          <p:blipFill>
            <a:blip r:embed="rId3" cstate="print"/>
            <a:srcRect/>
            <a:stretch>
              <a:fillRect/>
            </a:stretch>
          </p:blipFill>
          <p:spPr bwMode="auto">
            <a:xfrm>
              <a:off x="1344" y="2688"/>
              <a:ext cx="163" cy="480"/>
            </a:xfrm>
            <a:prstGeom prst="rect">
              <a:avLst/>
            </a:prstGeom>
            <a:noFill/>
            <a:ln w="9525">
              <a:noFill/>
              <a:miter lim="800000"/>
              <a:headEnd/>
              <a:tailEnd/>
            </a:ln>
          </p:spPr>
        </p:pic>
        <p:pic>
          <p:nvPicPr>
            <p:cNvPr id="28727" name="Picture 16" descr="InSErv_Frontal"/>
            <p:cNvPicPr>
              <a:picLocks noChangeAspect="1" noChangeArrowheads="1"/>
            </p:cNvPicPr>
            <p:nvPr/>
          </p:nvPicPr>
          <p:blipFill>
            <a:blip r:embed="rId3" cstate="print"/>
            <a:srcRect/>
            <a:stretch>
              <a:fillRect/>
            </a:stretch>
          </p:blipFill>
          <p:spPr bwMode="auto">
            <a:xfrm>
              <a:off x="1488" y="2688"/>
              <a:ext cx="163" cy="480"/>
            </a:xfrm>
            <a:prstGeom prst="rect">
              <a:avLst/>
            </a:prstGeom>
            <a:noFill/>
            <a:ln w="9525">
              <a:noFill/>
              <a:miter lim="800000"/>
              <a:headEnd/>
              <a:tailEnd/>
            </a:ln>
          </p:spPr>
        </p:pic>
      </p:grpSp>
      <p:grpSp>
        <p:nvGrpSpPr>
          <p:cNvPr id="3" name="Group 17"/>
          <p:cNvGrpSpPr>
            <a:grpSpLocks/>
          </p:cNvGrpSpPr>
          <p:nvPr/>
        </p:nvGrpSpPr>
        <p:grpSpPr bwMode="auto">
          <a:xfrm>
            <a:off x="6400800" y="4724400"/>
            <a:ext cx="685800" cy="762000"/>
            <a:chOff x="3484" y="3196"/>
            <a:chExt cx="308" cy="356"/>
          </a:xfrm>
        </p:grpSpPr>
        <p:pic>
          <p:nvPicPr>
            <p:cNvPr id="28723" name="Picture 18"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8724" name="Picture 19"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8725" name="Picture 20"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pic>
        <p:nvPicPr>
          <p:cNvPr id="28688" name="Picture 21" descr="InSErv_Frontal"/>
          <p:cNvPicPr>
            <a:picLocks noChangeAspect="1" noChangeArrowheads="1"/>
          </p:cNvPicPr>
          <p:nvPr/>
        </p:nvPicPr>
        <p:blipFill>
          <a:blip r:embed="rId3" cstate="print"/>
          <a:srcRect/>
          <a:stretch>
            <a:fillRect/>
          </a:stretch>
        </p:blipFill>
        <p:spPr bwMode="auto">
          <a:xfrm>
            <a:off x="5181600" y="2317750"/>
            <a:ext cx="258763" cy="762000"/>
          </a:xfrm>
          <a:prstGeom prst="rect">
            <a:avLst/>
          </a:prstGeom>
          <a:noFill/>
          <a:ln w="9525">
            <a:noFill/>
            <a:miter lim="800000"/>
            <a:headEnd/>
            <a:tailEnd/>
          </a:ln>
        </p:spPr>
      </p:pic>
      <p:grpSp>
        <p:nvGrpSpPr>
          <p:cNvPr id="4" name="Group 22"/>
          <p:cNvGrpSpPr>
            <a:grpSpLocks/>
          </p:cNvGrpSpPr>
          <p:nvPr/>
        </p:nvGrpSpPr>
        <p:grpSpPr bwMode="auto">
          <a:xfrm>
            <a:off x="6440488" y="1219200"/>
            <a:ext cx="487362" cy="762000"/>
            <a:chOff x="1344" y="2688"/>
            <a:chExt cx="307" cy="480"/>
          </a:xfrm>
        </p:grpSpPr>
        <p:pic>
          <p:nvPicPr>
            <p:cNvPr id="28721" name="Picture 23" descr="InSErv_Frontal"/>
            <p:cNvPicPr>
              <a:picLocks noChangeAspect="1" noChangeArrowheads="1"/>
            </p:cNvPicPr>
            <p:nvPr/>
          </p:nvPicPr>
          <p:blipFill>
            <a:blip r:embed="rId3" cstate="print"/>
            <a:srcRect/>
            <a:stretch>
              <a:fillRect/>
            </a:stretch>
          </p:blipFill>
          <p:spPr bwMode="auto">
            <a:xfrm>
              <a:off x="1344" y="2688"/>
              <a:ext cx="163" cy="480"/>
            </a:xfrm>
            <a:prstGeom prst="rect">
              <a:avLst/>
            </a:prstGeom>
            <a:noFill/>
            <a:ln w="9525">
              <a:noFill/>
              <a:miter lim="800000"/>
              <a:headEnd/>
              <a:tailEnd/>
            </a:ln>
          </p:spPr>
        </p:pic>
        <p:pic>
          <p:nvPicPr>
            <p:cNvPr id="28722" name="Picture 24" descr="InSErv_Frontal"/>
            <p:cNvPicPr>
              <a:picLocks noChangeAspect="1" noChangeArrowheads="1"/>
            </p:cNvPicPr>
            <p:nvPr/>
          </p:nvPicPr>
          <p:blipFill>
            <a:blip r:embed="rId3" cstate="print"/>
            <a:srcRect/>
            <a:stretch>
              <a:fillRect/>
            </a:stretch>
          </p:blipFill>
          <p:spPr bwMode="auto">
            <a:xfrm>
              <a:off x="1488" y="2688"/>
              <a:ext cx="163" cy="480"/>
            </a:xfrm>
            <a:prstGeom prst="rect">
              <a:avLst/>
            </a:prstGeom>
            <a:noFill/>
            <a:ln w="9525">
              <a:noFill/>
              <a:miter lim="800000"/>
              <a:headEnd/>
              <a:tailEnd/>
            </a:ln>
          </p:spPr>
        </p:pic>
      </p:grpSp>
      <p:sp>
        <p:nvSpPr>
          <p:cNvPr id="28690" name="Line 25"/>
          <p:cNvSpPr>
            <a:spLocks noChangeShapeType="1"/>
          </p:cNvSpPr>
          <p:nvPr/>
        </p:nvSpPr>
        <p:spPr bwMode="auto">
          <a:xfrm flipV="1">
            <a:off x="7239000" y="4114800"/>
            <a:ext cx="381000" cy="533400"/>
          </a:xfrm>
          <a:prstGeom prst="line">
            <a:avLst/>
          </a:prstGeom>
          <a:noFill/>
          <a:ln w="38100">
            <a:solidFill>
              <a:srgbClr val="FFCC00"/>
            </a:solidFill>
            <a:round/>
            <a:headEnd type="triangle" w="med" len="med"/>
            <a:tailEnd type="triangle" w="med" len="med"/>
          </a:ln>
        </p:spPr>
        <p:txBody>
          <a:bodyPr>
            <a:spAutoFit/>
          </a:bodyPr>
          <a:lstStyle/>
          <a:p>
            <a:endParaRPr lang="en-US"/>
          </a:p>
        </p:txBody>
      </p:sp>
      <p:sp>
        <p:nvSpPr>
          <p:cNvPr id="28691" name="Line 26"/>
          <p:cNvSpPr>
            <a:spLocks noChangeShapeType="1"/>
          </p:cNvSpPr>
          <p:nvPr/>
        </p:nvSpPr>
        <p:spPr bwMode="auto">
          <a:xfrm>
            <a:off x="7391400" y="2209800"/>
            <a:ext cx="381000" cy="501650"/>
          </a:xfrm>
          <a:prstGeom prst="line">
            <a:avLst/>
          </a:prstGeom>
          <a:noFill/>
          <a:ln w="38100">
            <a:solidFill>
              <a:srgbClr val="FFCC00"/>
            </a:solidFill>
            <a:round/>
            <a:headEnd type="triangle" w="med" len="med"/>
            <a:tailEnd/>
          </a:ln>
        </p:spPr>
        <p:txBody>
          <a:bodyPr>
            <a:spAutoFit/>
          </a:bodyPr>
          <a:lstStyle/>
          <a:p>
            <a:endParaRPr lang="en-US"/>
          </a:p>
        </p:txBody>
      </p:sp>
      <p:sp>
        <p:nvSpPr>
          <p:cNvPr id="28692" name="AutoShape 27"/>
          <p:cNvSpPr>
            <a:spLocks noChangeArrowheads="1"/>
          </p:cNvSpPr>
          <p:nvPr/>
        </p:nvSpPr>
        <p:spPr bwMode="auto">
          <a:xfrm>
            <a:off x="6553200" y="1447800"/>
            <a:ext cx="265113" cy="258763"/>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8693" name="AutoShape 28"/>
          <p:cNvSpPr>
            <a:spLocks noChangeArrowheads="1"/>
          </p:cNvSpPr>
          <p:nvPr/>
        </p:nvSpPr>
        <p:spPr bwMode="auto">
          <a:xfrm>
            <a:off x="5181600" y="2560638"/>
            <a:ext cx="265113" cy="258762"/>
          </a:xfrm>
          <a:prstGeom prst="can">
            <a:avLst>
              <a:gd name="adj" fmla="val 25000"/>
            </a:avLst>
          </a:prstGeom>
          <a:solidFill>
            <a:srgbClr val="FF0000"/>
          </a:solidFill>
          <a:ln w="9525">
            <a:solidFill>
              <a:schemeClr val="tx1"/>
            </a:solidFill>
            <a:round/>
            <a:headEnd/>
            <a:tailEnd/>
          </a:ln>
        </p:spPr>
        <p:txBody>
          <a:bodyPr anchor="ctr">
            <a:spAutoFit/>
          </a:bodyPr>
          <a:lstStyle/>
          <a:p>
            <a:endParaRPr lang="en-US"/>
          </a:p>
        </p:txBody>
      </p:sp>
      <p:sp>
        <p:nvSpPr>
          <p:cNvPr id="28694" name="AutoShape 29"/>
          <p:cNvSpPr>
            <a:spLocks noChangeArrowheads="1"/>
          </p:cNvSpPr>
          <p:nvPr/>
        </p:nvSpPr>
        <p:spPr bwMode="auto">
          <a:xfrm>
            <a:off x="5181600" y="3962400"/>
            <a:ext cx="265113" cy="258763"/>
          </a:xfrm>
          <a:prstGeom prst="can">
            <a:avLst>
              <a:gd name="adj" fmla="val 25000"/>
            </a:avLst>
          </a:prstGeom>
          <a:solidFill>
            <a:schemeClr val="accent3"/>
          </a:solidFill>
          <a:ln w="9525">
            <a:solidFill>
              <a:schemeClr val="tx1"/>
            </a:solidFill>
            <a:round/>
            <a:headEnd/>
            <a:tailEnd/>
          </a:ln>
        </p:spPr>
        <p:txBody>
          <a:bodyPr anchor="ctr">
            <a:spAutoFit/>
          </a:bodyPr>
          <a:lstStyle/>
          <a:p>
            <a:endParaRPr lang="en-US"/>
          </a:p>
        </p:txBody>
      </p:sp>
      <p:sp>
        <p:nvSpPr>
          <p:cNvPr id="28695" name="AutoShape 30"/>
          <p:cNvSpPr>
            <a:spLocks noChangeArrowheads="1"/>
          </p:cNvSpPr>
          <p:nvPr/>
        </p:nvSpPr>
        <p:spPr bwMode="auto">
          <a:xfrm>
            <a:off x="6592888" y="4800600"/>
            <a:ext cx="265112" cy="258763"/>
          </a:xfrm>
          <a:prstGeom prst="can">
            <a:avLst>
              <a:gd name="adj" fmla="val 25000"/>
            </a:avLst>
          </a:prstGeom>
          <a:solidFill>
            <a:srgbClr val="FFC000"/>
          </a:solidFill>
          <a:ln w="9525">
            <a:solidFill>
              <a:schemeClr val="tx1"/>
            </a:solidFill>
            <a:round/>
            <a:headEnd/>
            <a:tailEnd/>
          </a:ln>
        </p:spPr>
        <p:txBody>
          <a:bodyPr anchor="ctr">
            <a:spAutoFit/>
          </a:bodyPr>
          <a:lstStyle/>
          <a:p>
            <a:endParaRPr lang="en-US"/>
          </a:p>
        </p:txBody>
      </p:sp>
      <p:grpSp>
        <p:nvGrpSpPr>
          <p:cNvPr id="5" name="Group 31"/>
          <p:cNvGrpSpPr>
            <a:grpSpLocks/>
          </p:cNvGrpSpPr>
          <p:nvPr/>
        </p:nvGrpSpPr>
        <p:grpSpPr bwMode="auto">
          <a:xfrm>
            <a:off x="7467600" y="3016250"/>
            <a:ext cx="685800" cy="762000"/>
            <a:chOff x="3484" y="3196"/>
            <a:chExt cx="308" cy="356"/>
          </a:xfrm>
        </p:grpSpPr>
        <p:pic>
          <p:nvPicPr>
            <p:cNvPr id="28718" name="Picture 32"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8719" name="Picture 33"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8720" name="Picture 34"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sp>
        <p:nvSpPr>
          <p:cNvPr id="28697" name="AutoShape 35"/>
          <p:cNvSpPr>
            <a:spLocks noChangeArrowheads="1"/>
          </p:cNvSpPr>
          <p:nvPr/>
        </p:nvSpPr>
        <p:spPr bwMode="auto">
          <a:xfrm>
            <a:off x="7812088" y="3016250"/>
            <a:ext cx="265112" cy="258763"/>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8698" name="AutoShape 36"/>
          <p:cNvSpPr>
            <a:spLocks noChangeArrowheads="1"/>
          </p:cNvSpPr>
          <p:nvPr/>
        </p:nvSpPr>
        <p:spPr bwMode="auto">
          <a:xfrm>
            <a:off x="7470775" y="3016250"/>
            <a:ext cx="265113" cy="258763"/>
          </a:xfrm>
          <a:prstGeom prst="can">
            <a:avLst>
              <a:gd name="adj" fmla="val 25000"/>
            </a:avLst>
          </a:prstGeom>
          <a:solidFill>
            <a:srgbClr val="FF0000"/>
          </a:solidFill>
          <a:ln w="9525">
            <a:solidFill>
              <a:schemeClr val="tx1"/>
            </a:solidFill>
            <a:round/>
            <a:headEnd/>
            <a:tailEnd/>
          </a:ln>
        </p:spPr>
        <p:txBody>
          <a:bodyPr wrap="none" anchor="ctr"/>
          <a:lstStyle/>
          <a:p>
            <a:pPr algn="ctr"/>
            <a:endParaRPr lang="en-US" sz="4800" b="0">
              <a:latin typeface="Arial" pitchFamily="34" charset="0"/>
            </a:endParaRPr>
          </a:p>
        </p:txBody>
      </p:sp>
      <p:sp>
        <p:nvSpPr>
          <p:cNvPr id="28699" name="AutoShape 37"/>
          <p:cNvSpPr>
            <a:spLocks noChangeArrowheads="1"/>
          </p:cNvSpPr>
          <p:nvPr/>
        </p:nvSpPr>
        <p:spPr bwMode="auto">
          <a:xfrm>
            <a:off x="7467600" y="3321050"/>
            <a:ext cx="265113" cy="258763"/>
          </a:xfrm>
          <a:prstGeom prst="can">
            <a:avLst>
              <a:gd name="adj" fmla="val 25000"/>
            </a:avLst>
          </a:prstGeom>
          <a:solidFill>
            <a:schemeClr val="accent3"/>
          </a:solidFill>
          <a:ln w="9525">
            <a:solidFill>
              <a:schemeClr val="tx1"/>
            </a:solidFill>
            <a:round/>
            <a:headEnd/>
            <a:tailEnd/>
          </a:ln>
        </p:spPr>
        <p:txBody>
          <a:bodyPr anchor="ctr">
            <a:spAutoFit/>
          </a:bodyPr>
          <a:lstStyle/>
          <a:p>
            <a:endParaRPr lang="en-US"/>
          </a:p>
        </p:txBody>
      </p:sp>
      <p:sp>
        <p:nvSpPr>
          <p:cNvPr id="28700" name="AutoShape 38"/>
          <p:cNvSpPr>
            <a:spLocks noChangeArrowheads="1"/>
          </p:cNvSpPr>
          <p:nvPr/>
        </p:nvSpPr>
        <p:spPr bwMode="auto">
          <a:xfrm>
            <a:off x="7812088" y="3321050"/>
            <a:ext cx="265112" cy="258763"/>
          </a:xfrm>
          <a:prstGeom prst="can">
            <a:avLst>
              <a:gd name="adj" fmla="val 25000"/>
            </a:avLst>
          </a:prstGeom>
          <a:solidFill>
            <a:srgbClr val="FFC000"/>
          </a:solidFill>
          <a:ln w="9525">
            <a:solidFill>
              <a:schemeClr val="tx1"/>
            </a:solidFill>
            <a:round/>
            <a:headEnd/>
            <a:tailEnd/>
          </a:ln>
        </p:spPr>
        <p:txBody>
          <a:bodyPr anchor="ctr">
            <a:spAutoFit/>
          </a:bodyPr>
          <a:lstStyle/>
          <a:p>
            <a:endParaRPr lang="en-US"/>
          </a:p>
        </p:txBody>
      </p:sp>
      <p:sp>
        <p:nvSpPr>
          <p:cNvPr id="28701" name="Text Box 39"/>
          <p:cNvSpPr txBox="1">
            <a:spLocks noChangeArrowheads="1"/>
          </p:cNvSpPr>
          <p:nvPr/>
        </p:nvSpPr>
        <p:spPr bwMode="auto">
          <a:xfrm>
            <a:off x="7813675" y="3252788"/>
            <a:ext cx="274638"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8702" name="Text Box 40"/>
          <p:cNvSpPr txBox="1">
            <a:spLocks noChangeArrowheads="1"/>
          </p:cNvSpPr>
          <p:nvPr/>
        </p:nvSpPr>
        <p:spPr bwMode="auto">
          <a:xfrm>
            <a:off x="7456488" y="32527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8703" name="Text Box 41"/>
          <p:cNvSpPr txBox="1">
            <a:spLocks noChangeArrowheads="1"/>
          </p:cNvSpPr>
          <p:nvPr/>
        </p:nvSpPr>
        <p:spPr bwMode="auto">
          <a:xfrm>
            <a:off x="7456488" y="29479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8704" name="AutoShape 42"/>
          <p:cNvSpPr>
            <a:spLocks noChangeArrowheads="1"/>
          </p:cNvSpPr>
          <p:nvPr/>
        </p:nvSpPr>
        <p:spPr bwMode="auto">
          <a:xfrm>
            <a:off x="6592888" y="5151438"/>
            <a:ext cx="265112" cy="258762"/>
          </a:xfrm>
          <a:prstGeom prst="can">
            <a:avLst>
              <a:gd name="adj" fmla="val 25000"/>
            </a:avLst>
          </a:prstGeom>
          <a:solidFill>
            <a:srgbClr val="FF00FF"/>
          </a:solidFill>
          <a:ln w="9525">
            <a:solidFill>
              <a:schemeClr val="tx1"/>
            </a:solidFill>
            <a:round/>
            <a:headEnd/>
            <a:tailEnd/>
          </a:ln>
        </p:spPr>
        <p:txBody>
          <a:bodyPr anchor="ctr">
            <a:spAutoFit/>
          </a:bodyPr>
          <a:lstStyle/>
          <a:p>
            <a:endParaRPr lang="en-US"/>
          </a:p>
        </p:txBody>
      </p:sp>
      <p:sp>
        <p:nvSpPr>
          <p:cNvPr id="28705" name="AutoShape 43"/>
          <p:cNvSpPr>
            <a:spLocks noChangeArrowheads="1"/>
          </p:cNvSpPr>
          <p:nvPr/>
        </p:nvSpPr>
        <p:spPr bwMode="auto">
          <a:xfrm>
            <a:off x="7659688" y="3627438"/>
            <a:ext cx="265112" cy="258762"/>
          </a:xfrm>
          <a:prstGeom prst="can">
            <a:avLst>
              <a:gd name="adj" fmla="val 25000"/>
            </a:avLst>
          </a:prstGeom>
          <a:solidFill>
            <a:srgbClr val="FF00FF"/>
          </a:solidFill>
          <a:ln w="9525">
            <a:solidFill>
              <a:schemeClr val="tx1"/>
            </a:solidFill>
            <a:round/>
            <a:headEnd/>
            <a:tailEnd/>
          </a:ln>
        </p:spPr>
        <p:txBody>
          <a:bodyPr anchor="ctr">
            <a:spAutoFit/>
          </a:bodyPr>
          <a:lstStyle/>
          <a:p>
            <a:endParaRPr lang="en-US"/>
          </a:p>
        </p:txBody>
      </p:sp>
      <p:sp>
        <p:nvSpPr>
          <p:cNvPr id="28706" name="Text Box 44"/>
          <p:cNvSpPr txBox="1">
            <a:spLocks noChangeArrowheads="1"/>
          </p:cNvSpPr>
          <p:nvPr/>
        </p:nvSpPr>
        <p:spPr bwMode="auto">
          <a:xfrm>
            <a:off x="6618288" y="50815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8707" name="AutoShape 45"/>
          <p:cNvSpPr>
            <a:spLocks noChangeArrowheads="1"/>
          </p:cNvSpPr>
          <p:nvPr/>
        </p:nvSpPr>
        <p:spPr bwMode="auto">
          <a:xfrm>
            <a:off x="6553200" y="1447800"/>
            <a:ext cx="304800" cy="304800"/>
          </a:xfrm>
          <a:prstGeom prst="lightningBolt">
            <a:avLst/>
          </a:prstGeom>
          <a:solidFill>
            <a:srgbClr val="FF0000"/>
          </a:solidFill>
          <a:ln w="9525">
            <a:noFill/>
            <a:miter lim="800000"/>
            <a:headEnd/>
            <a:tailEnd/>
          </a:ln>
        </p:spPr>
        <p:txBody>
          <a:bodyPr anchor="ctr">
            <a:spAutoFit/>
          </a:bodyPr>
          <a:lstStyle/>
          <a:p>
            <a:endParaRPr lang="en-US"/>
          </a:p>
        </p:txBody>
      </p:sp>
      <p:sp>
        <p:nvSpPr>
          <p:cNvPr id="28708" name="AutoShape 46"/>
          <p:cNvSpPr>
            <a:spLocks noChangeArrowheads="1"/>
          </p:cNvSpPr>
          <p:nvPr/>
        </p:nvSpPr>
        <p:spPr bwMode="auto">
          <a:xfrm>
            <a:off x="8040688" y="2895600"/>
            <a:ext cx="265112" cy="258763"/>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8709" name="AutoShape 47"/>
          <p:cNvSpPr>
            <a:spLocks noChangeArrowheads="1"/>
          </p:cNvSpPr>
          <p:nvPr/>
        </p:nvSpPr>
        <p:spPr bwMode="auto">
          <a:xfrm>
            <a:off x="6781800" y="1341438"/>
            <a:ext cx="265113" cy="258762"/>
          </a:xfrm>
          <a:prstGeom prst="can">
            <a:avLst>
              <a:gd name="adj" fmla="val 25000"/>
            </a:avLst>
          </a:prstGeom>
          <a:solidFill>
            <a:schemeClr val="hlink"/>
          </a:solidFill>
          <a:ln w="9525">
            <a:solidFill>
              <a:schemeClr val="tx1"/>
            </a:solidFill>
            <a:round/>
            <a:headEnd/>
            <a:tailEnd/>
          </a:ln>
        </p:spPr>
        <p:txBody>
          <a:bodyPr anchor="ctr">
            <a:spAutoFit/>
          </a:bodyPr>
          <a:lstStyle/>
          <a:p>
            <a:endParaRPr lang="en-US"/>
          </a:p>
        </p:txBody>
      </p:sp>
      <p:sp>
        <p:nvSpPr>
          <p:cNvPr id="28710" name="Text Box 48"/>
          <p:cNvSpPr txBox="1">
            <a:spLocks noChangeArrowheads="1"/>
          </p:cNvSpPr>
          <p:nvPr/>
        </p:nvSpPr>
        <p:spPr bwMode="auto">
          <a:xfrm>
            <a:off x="7837488" y="2947988"/>
            <a:ext cx="274637" cy="579437"/>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sp>
        <p:nvSpPr>
          <p:cNvPr id="28711" name="Text Box 49"/>
          <p:cNvSpPr txBox="1">
            <a:spLocks noChangeArrowheads="1"/>
          </p:cNvSpPr>
          <p:nvPr/>
        </p:nvSpPr>
        <p:spPr bwMode="auto">
          <a:xfrm>
            <a:off x="6811963" y="1295400"/>
            <a:ext cx="274637" cy="579438"/>
          </a:xfrm>
          <a:prstGeom prst="rect">
            <a:avLst/>
          </a:prstGeom>
          <a:noFill/>
          <a:ln w="9525">
            <a:noFill/>
            <a:miter lim="800000"/>
            <a:headEnd/>
            <a:tailEnd/>
          </a:ln>
        </p:spPr>
        <p:txBody>
          <a:bodyPr wrap="none">
            <a:spAutoFit/>
          </a:bodyPr>
          <a:lstStyle/>
          <a:p>
            <a:pPr algn="ctr"/>
            <a:r>
              <a:rPr lang="en-US" sz="3200" b="0">
                <a:latin typeface="Arial" pitchFamily="34" charset="0"/>
              </a:rPr>
              <a:t>‘</a:t>
            </a:r>
          </a:p>
        </p:txBody>
      </p:sp>
      <p:cxnSp>
        <p:nvCxnSpPr>
          <p:cNvPr id="28712" name="AutoShape 50"/>
          <p:cNvCxnSpPr>
            <a:cxnSpLocks noChangeShapeType="1"/>
            <a:stCxn id="28710" idx="0"/>
            <a:endCxn id="28708" idx="1"/>
          </p:cNvCxnSpPr>
          <p:nvPr/>
        </p:nvCxnSpPr>
        <p:spPr bwMode="auto">
          <a:xfrm rot="-5400000">
            <a:off x="8048625" y="2822575"/>
            <a:ext cx="52388" cy="198438"/>
          </a:xfrm>
          <a:prstGeom prst="curvedConnector3">
            <a:avLst>
              <a:gd name="adj1" fmla="val 536366"/>
            </a:avLst>
          </a:prstGeom>
          <a:noFill/>
          <a:ln w="9525">
            <a:solidFill>
              <a:schemeClr val="tx1"/>
            </a:solidFill>
            <a:round/>
            <a:headEnd/>
            <a:tailEnd type="triangle" w="med" len="med"/>
          </a:ln>
        </p:spPr>
      </p:cxnSp>
      <p:sp>
        <p:nvSpPr>
          <p:cNvPr id="28713" name="Line 51"/>
          <p:cNvSpPr>
            <a:spLocks noChangeShapeType="1"/>
          </p:cNvSpPr>
          <p:nvPr/>
        </p:nvSpPr>
        <p:spPr bwMode="auto">
          <a:xfrm>
            <a:off x="6019800" y="2743200"/>
            <a:ext cx="1143000" cy="336550"/>
          </a:xfrm>
          <a:prstGeom prst="line">
            <a:avLst/>
          </a:prstGeom>
          <a:noFill/>
          <a:ln w="38100">
            <a:solidFill>
              <a:srgbClr val="FFCC00"/>
            </a:solidFill>
            <a:round/>
            <a:headEnd/>
            <a:tailEnd type="triangle" w="med" len="med"/>
          </a:ln>
        </p:spPr>
        <p:txBody>
          <a:bodyPr>
            <a:spAutoFit/>
          </a:bodyPr>
          <a:lstStyle/>
          <a:p>
            <a:endParaRPr lang="en-US"/>
          </a:p>
        </p:txBody>
      </p:sp>
      <p:sp>
        <p:nvSpPr>
          <p:cNvPr id="28714" name="Line 52"/>
          <p:cNvSpPr>
            <a:spLocks noChangeShapeType="1"/>
          </p:cNvSpPr>
          <p:nvPr/>
        </p:nvSpPr>
        <p:spPr bwMode="auto">
          <a:xfrm flipV="1">
            <a:off x="6019800" y="3733800"/>
            <a:ext cx="1143000" cy="304800"/>
          </a:xfrm>
          <a:prstGeom prst="line">
            <a:avLst/>
          </a:prstGeom>
          <a:noFill/>
          <a:ln w="38100">
            <a:solidFill>
              <a:srgbClr val="FFCC00"/>
            </a:solidFill>
            <a:round/>
            <a:headEnd/>
            <a:tailEnd type="triangle" w="med" len="med"/>
          </a:ln>
        </p:spPr>
        <p:txBody>
          <a:bodyPr>
            <a:spAutoFit/>
          </a:bodyPr>
          <a:lstStyle/>
          <a:p>
            <a:endParaRPr lang="en-US"/>
          </a:p>
        </p:txBody>
      </p:sp>
      <p:sp>
        <p:nvSpPr>
          <p:cNvPr id="28715" name="Text Box 53"/>
          <p:cNvSpPr txBox="1">
            <a:spLocks noChangeArrowheads="1"/>
          </p:cNvSpPr>
          <p:nvPr/>
        </p:nvSpPr>
        <p:spPr bwMode="auto">
          <a:xfrm>
            <a:off x="7467600" y="990600"/>
            <a:ext cx="1676400" cy="1155700"/>
          </a:xfrm>
          <a:prstGeom prst="rect">
            <a:avLst/>
          </a:prstGeom>
          <a:noFill/>
          <a:ln w="9525">
            <a:noFill/>
            <a:miter lim="800000"/>
            <a:headEnd/>
            <a:tailEnd/>
          </a:ln>
        </p:spPr>
        <p:txBody>
          <a:bodyPr>
            <a:spAutoFit/>
          </a:bodyPr>
          <a:lstStyle/>
          <a:p>
            <a:r>
              <a:rPr lang="en-US" sz="1400" b="0">
                <a:latin typeface="Arial" pitchFamily="34" charset="0"/>
              </a:rPr>
              <a:t>Primary Site Failure. The Target now becomes primary for Site A</a:t>
            </a:r>
          </a:p>
        </p:txBody>
      </p:sp>
      <p:sp>
        <p:nvSpPr>
          <p:cNvPr id="28716" name="Text Box 54"/>
          <p:cNvSpPr txBox="1">
            <a:spLocks noChangeArrowheads="1"/>
          </p:cNvSpPr>
          <p:nvPr/>
        </p:nvSpPr>
        <p:spPr bwMode="auto">
          <a:xfrm>
            <a:off x="7650163" y="5927725"/>
            <a:ext cx="1493837" cy="244475"/>
          </a:xfrm>
          <a:prstGeom prst="rect">
            <a:avLst/>
          </a:prstGeom>
          <a:noFill/>
          <a:ln w="9525">
            <a:noFill/>
            <a:miter lim="800000"/>
            <a:headEnd/>
            <a:tailEnd/>
          </a:ln>
        </p:spPr>
        <p:txBody>
          <a:bodyPr wrap="none">
            <a:spAutoFit/>
          </a:bodyPr>
          <a:lstStyle/>
          <a:p>
            <a:r>
              <a:rPr lang="en-US" sz="1000" b="0">
                <a:latin typeface="Arial" pitchFamily="34" charset="0"/>
              </a:rPr>
              <a:t>= Denotes Target Copy</a:t>
            </a:r>
          </a:p>
        </p:txBody>
      </p:sp>
      <p:sp>
        <p:nvSpPr>
          <p:cNvPr id="28717" name="Text Box 55"/>
          <p:cNvSpPr txBox="1">
            <a:spLocks noChangeArrowheads="1"/>
          </p:cNvSpPr>
          <p:nvPr/>
        </p:nvSpPr>
        <p:spPr bwMode="auto">
          <a:xfrm>
            <a:off x="7480824" y="5882905"/>
            <a:ext cx="350838" cy="369332"/>
          </a:xfrm>
          <a:prstGeom prst="rect">
            <a:avLst/>
          </a:prstGeom>
          <a:noFill/>
          <a:ln w="9525">
            <a:noFill/>
            <a:miter lim="800000"/>
            <a:headEnd/>
            <a:tailEnd/>
          </a:ln>
        </p:spPr>
        <p:txBody>
          <a:bodyPr>
            <a:spAutoFit/>
          </a:bodyPr>
          <a:lstStyle/>
          <a:p>
            <a:pPr algn="ctr"/>
            <a:r>
              <a:rPr lang="en-US" b="1" dirty="0">
                <a:latin typeface="Arial" pitchFamily="34"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400050" y="80010"/>
            <a:ext cx="8503920" cy="877824"/>
          </a:xfrm>
        </p:spPr>
        <p:txBody>
          <a:bodyPr/>
          <a:lstStyle/>
          <a:p>
            <a:r>
              <a:rPr lang="en-US" dirty="0" smtClean="0"/>
              <a:t>Remote Copy Many to One (4:1) IP CABLING</a:t>
            </a:r>
          </a:p>
        </p:txBody>
      </p:sp>
      <p:sp>
        <p:nvSpPr>
          <p:cNvPr id="124" name="AutoShape 8"/>
          <p:cNvSpPr>
            <a:spLocks noChangeArrowheads="1"/>
          </p:cNvSpPr>
          <p:nvPr/>
        </p:nvSpPr>
        <p:spPr bwMode="auto">
          <a:xfrm>
            <a:off x="6615738" y="18897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25" name="Picture 9" descr="InSErv_Frontal"/>
          <p:cNvPicPr>
            <a:picLocks noChangeAspect="1" noChangeArrowheads="1"/>
          </p:cNvPicPr>
          <p:nvPr/>
        </p:nvPicPr>
        <p:blipFill>
          <a:blip r:embed="rId3" cstate="print"/>
          <a:srcRect/>
          <a:stretch>
            <a:fillRect/>
          </a:stretch>
        </p:blipFill>
        <p:spPr bwMode="auto">
          <a:xfrm>
            <a:off x="6920538" y="2042160"/>
            <a:ext cx="660400" cy="2438400"/>
          </a:xfrm>
          <a:prstGeom prst="rect">
            <a:avLst/>
          </a:prstGeom>
          <a:noFill/>
          <a:ln w="9525">
            <a:noFill/>
            <a:miter lim="800000"/>
            <a:headEnd/>
            <a:tailEnd/>
          </a:ln>
        </p:spPr>
      </p:pic>
      <p:grpSp>
        <p:nvGrpSpPr>
          <p:cNvPr id="194" name="Group 193"/>
          <p:cNvGrpSpPr/>
          <p:nvPr/>
        </p:nvGrpSpPr>
        <p:grpSpPr>
          <a:xfrm>
            <a:off x="2104698" y="3836670"/>
            <a:ext cx="1295400" cy="2743200"/>
            <a:chOff x="2104698" y="3836670"/>
            <a:chExt cx="1295400" cy="2743200"/>
          </a:xfrm>
        </p:grpSpPr>
        <p:sp>
          <p:nvSpPr>
            <p:cNvPr id="62" name="AutoShape 8"/>
            <p:cNvSpPr>
              <a:spLocks noChangeArrowheads="1"/>
            </p:cNvSpPr>
            <p:nvPr/>
          </p:nvSpPr>
          <p:spPr bwMode="auto">
            <a:xfrm>
              <a:off x="2104698" y="38366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63" name="Picture 9" descr="InSErv_Frontal"/>
            <p:cNvPicPr>
              <a:picLocks noChangeAspect="1" noChangeArrowheads="1"/>
            </p:cNvPicPr>
            <p:nvPr/>
          </p:nvPicPr>
          <p:blipFill>
            <a:blip r:embed="rId3" cstate="print"/>
            <a:srcRect/>
            <a:stretch>
              <a:fillRect/>
            </a:stretch>
          </p:blipFill>
          <p:spPr bwMode="auto">
            <a:xfrm>
              <a:off x="2409498" y="3989070"/>
              <a:ext cx="660400" cy="2438400"/>
            </a:xfrm>
            <a:prstGeom prst="rect">
              <a:avLst/>
            </a:prstGeom>
            <a:noFill/>
            <a:ln w="9525">
              <a:noFill/>
              <a:miter lim="800000"/>
              <a:headEnd/>
              <a:tailEnd/>
            </a:ln>
          </p:spPr>
        </p:pic>
        <p:sp>
          <p:nvSpPr>
            <p:cNvPr id="64" name="AutoShape 10"/>
            <p:cNvSpPr>
              <a:spLocks noChangeArrowheads="1"/>
            </p:cNvSpPr>
            <p:nvPr/>
          </p:nvSpPr>
          <p:spPr bwMode="auto">
            <a:xfrm>
              <a:off x="2333298" y="50558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AutoShape 12"/>
            <p:cNvSpPr>
              <a:spLocks noChangeArrowheads="1"/>
            </p:cNvSpPr>
            <p:nvPr/>
          </p:nvSpPr>
          <p:spPr bwMode="auto">
            <a:xfrm>
              <a:off x="2442836" y="52082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7" name="AutoShape 13"/>
            <p:cNvSpPr>
              <a:spLocks noChangeArrowheads="1"/>
            </p:cNvSpPr>
            <p:nvPr/>
          </p:nvSpPr>
          <p:spPr bwMode="auto">
            <a:xfrm>
              <a:off x="2790498" y="52082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71" name="AutoShape 8"/>
          <p:cNvSpPr>
            <a:spLocks noChangeArrowheads="1"/>
          </p:cNvSpPr>
          <p:nvPr/>
        </p:nvSpPr>
        <p:spPr bwMode="auto">
          <a:xfrm>
            <a:off x="2062788" y="100584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92" name="Group 191"/>
          <p:cNvGrpSpPr/>
          <p:nvPr/>
        </p:nvGrpSpPr>
        <p:grpSpPr>
          <a:xfrm>
            <a:off x="2291388" y="1158240"/>
            <a:ext cx="838200" cy="2438400"/>
            <a:chOff x="2291388" y="1158240"/>
            <a:chExt cx="838200" cy="2438400"/>
          </a:xfrm>
        </p:grpSpPr>
        <p:pic>
          <p:nvPicPr>
            <p:cNvPr id="72" name="Picture 9" descr="InSErv_Frontal"/>
            <p:cNvPicPr>
              <a:picLocks noChangeAspect="1" noChangeArrowheads="1"/>
            </p:cNvPicPr>
            <p:nvPr/>
          </p:nvPicPr>
          <p:blipFill>
            <a:blip r:embed="rId3" cstate="print"/>
            <a:srcRect/>
            <a:stretch>
              <a:fillRect/>
            </a:stretch>
          </p:blipFill>
          <p:spPr bwMode="auto">
            <a:xfrm>
              <a:off x="2367588" y="1158240"/>
              <a:ext cx="660400" cy="2438400"/>
            </a:xfrm>
            <a:prstGeom prst="rect">
              <a:avLst/>
            </a:prstGeom>
            <a:noFill/>
            <a:ln w="9525">
              <a:noFill/>
              <a:miter lim="800000"/>
              <a:headEnd/>
              <a:tailEnd/>
            </a:ln>
          </p:spPr>
        </p:pic>
        <p:sp>
          <p:nvSpPr>
            <p:cNvPr id="73" name="AutoShape 10"/>
            <p:cNvSpPr>
              <a:spLocks noChangeArrowheads="1"/>
            </p:cNvSpPr>
            <p:nvPr/>
          </p:nvSpPr>
          <p:spPr bwMode="auto">
            <a:xfrm>
              <a:off x="2291388" y="222504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 name="AutoShape 12"/>
            <p:cNvSpPr>
              <a:spLocks noChangeArrowheads="1"/>
            </p:cNvSpPr>
            <p:nvPr/>
          </p:nvSpPr>
          <p:spPr bwMode="auto">
            <a:xfrm>
              <a:off x="2400926" y="237744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76" name="AutoShape 13"/>
            <p:cNvSpPr>
              <a:spLocks noChangeArrowheads="1"/>
            </p:cNvSpPr>
            <p:nvPr/>
          </p:nvSpPr>
          <p:spPr bwMode="auto">
            <a:xfrm>
              <a:off x="2748588" y="237744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193" name="Group 192"/>
          <p:cNvGrpSpPr/>
          <p:nvPr/>
        </p:nvGrpSpPr>
        <p:grpSpPr>
          <a:xfrm>
            <a:off x="614988" y="3798570"/>
            <a:ext cx="1295400" cy="2743200"/>
            <a:chOff x="614988" y="3798570"/>
            <a:chExt cx="1295400" cy="2743200"/>
          </a:xfrm>
        </p:grpSpPr>
        <p:sp>
          <p:nvSpPr>
            <p:cNvPr id="80" name="AutoShape 8"/>
            <p:cNvSpPr>
              <a:spLocks noChangeArrowheads="1"/>
            </p:cNvSpPr>
            <p:nvPr/>
          </p:nvSpPr>
          <p:spPr bwMode="auto">
            <a:xfrm>
              <a:off x="614988" y="37985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81" name="Picture 9" descr="InSErv_Frontal"/>
            <p:cNvPicPr>
              <a:picLocks noChangeAspect="1" noChangeArrowheads="1"/>
            </p:cNvPicPr>
            <p:nvPr/>
          </p:nvPicPr>
          <p:blipFill>
            <a:blip r:embed="rId3" cstate="print"/>
            <a:srcRect/>
            <a:stretch>
              <a:fillRect/>
            </a:stretch>
          </p:blipFill>
          <p:spPr bwMode="auto">
            <a:xfrm>
              <a:off x="919788" y="3950970"/>
              <a:ext cx="660400" cy="2438400"/>
            </a:xfrm>
            <a:prstGeom prst="rect">
              <a:avLst/>
            </a:prstGeom>
            <a:noFill/>
            <a:ln w="9525">
              <a:noFill/>
              <a:miter lim="800000"/>
              <a:headEnd/>
              <a:tailEnd/>
            </a:ln>
          </p:spPr>
        </p:pic>
        <p:sp>
          <p:nvSpPr>
            <p:cNvPr id="82" name="AutoShape 10"/>
            <p:cNvSpPr>
              <a:spLocks noChangeArrowheads="1"/>
            </p:cNvSpPr>
            <p:nvPr/>
          </p:nvSpPr>
          <p:spPr bwMode="auto">
            <a:xfrm>
              <a:off x="843588" y="50177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 name="AutoShape 12"/>
            <p:cNvSpPr>
              <a:spLocks noChangeArrowheads="1"/>
            </p:cNvSpPr>
            <p:nvPr/>
          </p:nvSpPr>
          <p:spPr bwMode="auto">
            <a:xfrm>
              <a:off x="953126" y="51701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85" name="AutoShape 13"/>
            <p:cNvSpPr>
              <a:spLocks noChangeArrowheads="1"/>
            </p:cNvSpPr>
            <p:nvPr/>
          </p:nvSpPr>
          <p:spPr bwMode="auto">
            <a:xfrm>
              <a:off x="1300788" y="51701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191" name="Group 190"/>
          <p:cNvGrpSpPr/>
          <p:nvPr/>
        </p:nvGrpSpPr>
        <p:grpSpPr>
          <a:xfrm>
            <a:off x="573078" y="979170"/>
            <a:ext cx="1295400" cy="2743200"/>
            <a:chOff x="573078" y="979170"/>
            <a:chExt cx="1295400" cy="2743200"/>
          </a:xfrm>
        </p:grpSpPr>
        <p:sp>
          <p:nvSpPr>
            <p:cNvPr id="89" name="AutoShape 8"/>
            <p:cNvSpPr>
              <a:spLocks noChangeArrowheads="1"/>
            </p:cNvSpPr>
            <p:nvPr/>
          </p:nvSpPr>
          <p:spPr bwMode="auto">
            <a:xfrm>
              <a:off x="573078" y="9791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90" name="Picture 9" descr="InSErv_Frontal"/>
            <p:cNvPicPr>
              <a:picLocks noChangeAspect="1" noChangeArrowheads="1"/>
            </p:cNvPicPr>
            <p:nvPr/>
          </p:nvPicPr>
          <p:blipFill>
            <a:blip r:embed="rId3" cstate="print"/>
            <a:srcRect/>
            <a:stretch>
              <a:fillRect/>
            </a:stretch>
          </p:blipFill>
          <p:spPr bwMode="auto">
            <a:xfrm>
              <a:off x="877878" y="1131570"/>
              <a:ext cx="660400" cy="2438400"/>
            </a:xfrm>
            <a:prstGeom prst="rect">
              <a:avLst/>
            </a:prstGeom>
            <a:noFill/>
            <a:ln w="9525">
              <a:noFill/>
              <a:miter lim="800000"/>
              <a:headEnd/>
              <a:tailEnd/>
            </a:ln>
          </p:spPr>
        </p:pic>
        <p:sp>
          <p:nvSpPr>
            <p:cNvPr id="91" name="AutoShape 10"/>
            <p:cNvSpPr>
              <a:spLocks noChangeArrowheads="1"/>
            </p:cNvSpPr>
            <p:nvPr/>
          </p:nvSpPr>
          <p:spPr bwMode="auto">
            <a:xfrm>
              <a:off x="801678" y="21983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 name="AutoShape 12"/>
            <p:cNvSpPr>
              <a:spLocks noChangeArrowheads="1"/>
            </p:cNvSpPr>
            <p:nvPr/>
          </p:nvSpPr>
          <p:spPr bwMode="auto">
            <a:xfrm>
              <a:off x="911216" y="23507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4" name="AutoShape 13"/>
            <p:cNvSpPr>
              <a:spLocks noChangeArrowheads="1"/>
            </p:cNvSpPr>
            <p:nvPr/>
          </p:nvSpPr>
          <p:spPr bwMode="auto">
            <a:xfrm>
              <a:off x="1258878" y="23507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43" name="TextBox 42"/>
          <p:cNvSpPr txBox="1"/>
          <p:nvPr/>
        </p:nvSpPr>
        <p:spPr bwMode="gray">
          <a:xfrm>
            <a:off x="739738" y="775699"/>
            <a:ext cx="934950" cy="292813"/>
          </a:xfrm>
          <a:prstGeom prst="rect">
            <a:avLst/>
          </a:prstGeom>
          <a:noFill/>
        </p:spPr>
        <p:txBody>
          <a:bodyPr wrap="none" rtlCol="0">
            <a:noAutofit/>
          </a:bodyPr>
          <a:lstStyle/>
          <a:p>
            <a:pPr>
              <a:spcBef>
                <a:spcPts val="600"/>
              </a:spcBef>
            </a:pPr>
            <a:r>
              <a:rPr lang="en-US" sz="1400" dirty="0" smtClean="0"/>
              <a:t>Primary 1</a:t>
            </a:r>
          </a:p>
        </p:txBody>
      </p:sp>
      <p:sp>
        <p:nvSpPr>
          <p:cNvPr id="44" name="TextBox 43"/>
          <p:cNvSpPr txBox="1"/>
          <p:nvPr/>
        </p:nvSpPr>
        <p:spPr bwMode="gray">
          <a:xfrm>
            <a:off x="2268875" y="6435048"/>
            <a:ext cx="934950" cy="292813"/>
          </a:xfrm>
          <a:prstGeom prst="rect">
            <a:avLst/>
          </a:prstGeom>
          <a:noFill/>
        </p:spPr>
        <p:txBody>
          <a:bodyPr wrap="none" rtlCol="0">
            <a:noAutofit/>
          </a:bodyPr>
          <a:lstStyle/>
          <a:p>
            <a:pPr>
              <a:spcBef>
                <a:spcPts val="600"/>
              </a:spcBef>
            </a:pPr>
            <a:r>
              <a:rPr lang="en-US" sz="1400" dirty="0" smtClean="0"/>
              <a:t>Primary 4</a:t>
            </a:r>
          </a:p>
        </p:txBody>
      </p:sp>
      <p:sp>
        <p:nvSpPr>
          <p:cNvPr id="45" name="TextBox 44"/>
          <p:cNvSpPr txBox="1"/>
          <p:nvPr/>
        </p:nvSpPr>
        <p:spPr bwMode="gray">
          <a:xfrm>
            <a:off x="756861" y="6423061"/>
            <a:ext cx="934950" cy="292813"/>
          </a:xfrm>
          <a:prstGeom prst="rect">
            <a:avLst/>
          </a:prstGeom>
          <a:noFill/>
        </p:spPr>
        <p:txBody>
          <a:bodyPr wrap="none" rtlCol="0">
            <a:noAutofit/>
          </a:bodyPr>
          <a:lstStyle/>
          <a:p>
            <a:pPr>
              <a:spcBef>
                <a:spcPts val="600"/>
              </a:spcBef>
            </a:pPr>
            <a:r>
              <a:rPr lang="en-US" sz="1400" dirty="0" smtClean="0"/>
              <a:t>Primary 3</a:t>
            </a:r>
          </a:p>
        </p:txBody>
      </p:sp>
      <p:sp>
        <p:nvSpPr>
          <p:cNvPr id="46" name="TextBox 45"/>
          <p:cNvSpPr txBox="1"/>
          <p:nvPr/>
        </p:nvSpPr>
        <p:spPr bwMode="gray">
          <a:xfrm>
            <a:off x="2234628" y="821932"/>
            <a:ext cx="934950" cy="292813"/>
          </a:xfrm>
          <a:prstGeom prst="rect">
            <a:avLst/>
          </a:prstGeom>
          <a:noFill/>
        </p:spPr>
        <p:txBody>
          <a:bodyPr wrap="none" rtlCol="0">
            <a:noAutofit/>
          </a:bodyPr>
          <a:lstStyle/>
          <a:p>
            <a:pPr>
              <a:spcBef>
                <a:spcPts val="600"/>
              </a:spcBef>
            </a:pPr>
            <a:r>
              <a:rPr lang="en-US" sz="1400" dirty="0" smtClean="0"/>
              <a:t>Primary 2</a:t>
            </a:r>
          </a:p>
        </p:txBody>
      </p:sp>
      <p:sp>
        <p:nvSpPr>
          <p:cNvPr id="47" name="TextBox 46"/>
          <p:cNvSpPr txBox="1"/>
          <p:nvPr/>
        </p:nvSpPr>
        <p:spPr bwMode="gray">
          <a:xfrm>
            <a:off x="8209050" y="3039438"/>
            <a:ext cx="934950" cy="292813"/>
          </a:xfrm>
          <a:prstGeom prst="rect">
            <a:avLst/>
          </a:prstGeom>
          <a:noFill/>
        </p:spPr>
        <p:txBody>
          <a:bodyPr wrap="none" rtlCol="0">
            <a:noAutofit/>
          </a:bodyPr>
          <a:lstStyle/>
          <a:p>
            <a:pPr>
              <a:spcBef>
                <a:spcPts val="600"/>
              </a:spcBef>
            </a:pPr>
            <a:r>
              <a:rPr lang="en-US" sz="1400" dirty="0" smtClean="0"/>
              <a:t>Target</a:t>
            </a:r>
          </a:p>
        </p:txBody>
      </p:sp>
      <p:sp>
        <p:nvSpPr>
          <p:cNvPr id="55" name="Rounded Rectangle 54"/>
          <p:cNvSpPr/>
          <p:nvPr/>
        </p:nvSpPr>
        <p:spPr bwMode="gray">
          <a:xfrm>
            <a:off x="6852863" y="2229492"/>
            <a:ext cx="863030" cy="2065106"/>
          </a:xfrm>
          <a:prstGeom prst="roundRect">
            <a:avLst/>
          </a:prstGeom>
          <a:solidFill>
            <a:schemeClr val="bg1"/>
          </a:solidFill>
          <a:ln w="381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61" name="AutoShape 12"/>
          <p:cNvSpPr>
            <a:spLocks noChangeArrowheads="1"/>
          </p:cNvSpPr>
          <p:nvPr/>
        </p:nvSpPr>
        <p:spPr bwMode="auto">
          <a:xfrm>
            <a:off x="6941882" y="2480525"/>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5" name="AutoShape 13"/>
          <p:cNvSpPr>
            <a:spLocks noChangeArrowheads="1"/>
          </p:cNvSpPr>
          <p:nvPr/>
        </p:nvSpPr>
        <p:spPr bwMode="auto">
          <a:xfrm>
            <a:off x="7289544" y="2480525"/>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cxnSp>
        <p:nvCxnSpPr>
          <p:cNvPr id="100" name="Elbow Connector 99"/>
          <p:cNvCxnSpPr>
            <a:stCxn id="93" idx="0"/>
            <a:endCxn id="61" idx="0"/>
          </p:cNvCxnSpPr>
          <p:nvPr/>
        </p:nvCxnSpPr>
        <p:spPr bwMode="gray">
          <a:xfrm rot="16200000" flipH="1">
            <a:off x="3997402" y="-599686"/>
            <a:ext cx="129755" cy="6030666"/>
          </a:xfrm>
          <a:prstGeom prst="bentConnector3">
            <a:avLst>
              <a:gd name="adj1" fmla="val -484985"/>
            </a:avLst>
          </a:prstGeom>
          <a:ln w="5080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94" idx="0"/>
            <a:endCxn id="65" idx="0"/>
          </p:cNvCxnSpPr>
          <p:nvPr/>
        </p:nvCxnSpPr>
        <p:spPr bwMode="gray">
          <a:xfrm rot="16200000" flipH="1">
            <a:off x="4345065" y="-599686"/>
            <a:ext cx="129755" cy="6030666"/>
          </a:xfrm>
          <a:prstGeom prst="bentConnector3">
            <a:avLst>
              <a:gd name="adj1" fmla="val -302868"/>
            </a:avLst>
          </a:prstGeom>
          <a:ln w="5080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05" name="Shape 104"/>
          <p:cNvCxnSpPr>
            <a:stCxn id="75" idx="0"/>
            <a:endCxn id="61" idx="3"/>
          </p:cNvCxnSpPr>
          <p:nvPr/>
        </p:nvCxnSpPr>
        <p:spPr bwMode="gray">
          <a:xfrm rot="16200000" flipH="1">
            <a:off x="4766307" y="147789"/>
            <a:ext cx="217385" cy="4676687"/>
          </a:xfrm>
          <a:prstGeom prst="bentConnector4">
            <a:avLst>
              <a:gd name="adj1" fmla="val -105159"/>
              <a:gd name="adj2" fmla="val 100055"/>
            </a:avLst>
          </a:prstGeom>
          <a:ln w="50800">
            <a:solidFill>
              <a:srgbClr val="002060"/>
            </a:solidFill>
            <a:tailEnd type="stealth"/>
          </a:ln>
        </p:spPr>
        <p:style>
          <a:lnRef idx="1">
            <a:schemeClr val="accent1"/>
          </a:lnRef>
          <a:fillRef idx="0">
            <a:schemeClr val="accent1"/>
          </a:fillRef>
          <a:effectRef idx="0">
            <a:schemeClr val="accent1"/>
          </a:effectRef>
          <a:fontRef idx="minor">
            <a:schemeClr val="tx1"/>
          </a:fontRef>
        </p:style>
      </p:cxnSp>
      <p:cxnSp>
        <p:nvCxnSpPr>
          <p:cNvPr id="107" name="Elbow Connector 106"/>
          <p:cNvCxnSpPr>
            <a:endCxn id="65" idx="2"/>
          </p:cNvCxnSpPr>
          <p:nvPr/>
        </p:nvCxnSpPr>
        <p:spPr bwMode="gray">
          <a:xfrm>
            <a:off x="3051425" y="2506894"/>
            <a:ext cx="4373851" cy="202231"/>
          </a:xfrm>
          <a:prstGeom prst="bentConnector4">
            <a:avLst>
              <a:gd name="adj1" fmla="val 48448"/>
              <a:gd name="adj2" fmla="val 213039"/>
            </a:avLst>
          </a:prstGeom>
          <a:ln w="50800">
            <a:solidFill>
              <a:srgbClr val="002060"/>
            </a:solidFill>
            <a:tailEnd type="stealth"/>
          </a:ln>
        </p:spPr>
        <p:style>
          <a:lnRef idx="1">
            <a:schemeClr val="accent1"/>
          </a:lnRef>
          <a:fillRef idx="0">
            <a:schemeClr val="accent1"/>
          </a:fillRef>
          <a:effectRef idx="0">
            <a:schemeClr val="accent1"/>
          </a:effectRef>
          <a:fontRef idx="minor">
            <a:schemeClr val="tx1"/>
          </a:fontRef>
        </p:style>
      </p:cxnSp>
      <p:cxnSp>
        <p:nvCxnSpPr>
          <p:cNvPr id="110" name="Elbow Connector 109"/>
          <p:cNvCxnSpPr/>
          <p:nvPr/>
        </p:nvCxnSpPr>
        <p:spPr bwMode="gray">
          <a:xfrm rot="5400000" flipH="1" flipV="1">
            <a:off x="3027847" y="686660"/>
            <a:ext cx="2575345" cy="6453322"/>
          </a:xfrm>
          <a:prstGeom prst="bentConnector4">
            <a:avLst>
              <a:gd name="adj1" fmla="val 19456"/>
              <a:gd name="adj2" fmla="val 107204"/>
            </a:avLst>
          </a:prstGeom>
          <a:ln w="50800">
            <a:solidFill>
              <a:srgbClr val="00A4E6"/>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37" name="AutoShape 11"/>
          <p:cNvSpPr>
            <a:spLocks noChangeArrowheads="1"/>
          </p:cNvSpPr>
          <p:nvPr/>
        </p:nvSpPr>
        <p:spPr bwMode="auto">
          <a:xfrm>
            <a:off x="7289544" y="3006224"/>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8" name="AutoShape 29"/>
          <p:cNvSpPr>
            <a:spLocks noChangeArrowheads="1"/>
          </p:cNvSpPr>
          <p:nvPr/>
        </p:nvSpPr>
        <p:spPr bwMode="auto">
          <a:xfrm>
            <a:off x="6941882" y="3006224"/>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cxnSp>
        <p:nvCxnSpPr>
          <p:cNvPr id="112" name="Shape 111"/>
          <p:cNvCxnSpPr>
            <a:stCxn id="85" idx="0"/>
            <a:endCxn id="61" idx="2"/>
          </p:cNvCxnSpPr>
          <p:nvPr/>
        </p:nvCxnSpPr>
        <p:spPr bwMode="gray">
          <a:xfrm rot="5400000" flipH="1" flipV="1">
            <a:off x="3026544" y="1119102"/>
            <a:ext cx="2461045" cy="5641093"/>
          </a:xfrm>
          <a:prstGeom prst="bentConnector3">
            <a:avLst>
              <a:gd name="adj1" fmla="val 81310"/>
            </a:avLst>
          </a:prstGeom>
          <a:ln w="50800">
            <a:solidFill>
              <a:srgbClr val="00A4E6"/>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4" name="Elbow Connector 113"/>
          <p:cNvCxnSpPr>
            <a:stCxn id="66" idx="0"/>
            <a:endCxn id="61" idx="1"/>
          </p:cNvCxnSpPr>
          <p:nvPr/>
        </p:nvCxnSpPr>
        <p:spPr bwMode="gray">
          <a:xfrm rot="5400000" flipH="1" flipV="1">
            <a:off x="3453502" y="1719891"/>
            <a:ext cx="2613445" cy="4363315"/>
          </a:xfrm>
          <a:prstGeom prst="bentConnector2">
            <a:avLst/>
          </a:prstGeom>
          <a:ln w="508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endCxn id="65" idx="1"/>
          </p:cNvCxnSpPr>
          <p:nvPr/>
        </p:nvCxnSpPr>
        <p:spPr bwMode="gray">
          <a:xfrm flipV="1">
            <a:off x="2967328" y="2594825"/>
            <a:ext cx="4322216" cy="2603172"/>
          </a:xfrm>
          <a:prstGeom prst="bentConnector3">
            <a:avLst>
              <a:gd name="adj1" fmla="val 100394"/>
            </a:avLst>
          </a:prstGeom>
          <a:ln w="50800">
            <a:solidFill>
              <a:srgbClr val="00B050"/>
            </a:solidFill>
            <a:tailEnd type="stealt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400050" y="80010"/>
            <a:ext cx="8503920" cy="877824"/>
          </a:xfrm>
        </p:spPr>
        <p:txBody>
          <a:bodyPr/>
          <a:lstStyle/>
          <a:p>
            <a:r>
              <a:rPr lang="en-US" dirty="0" smtClean="0"/>
              <a:t>Remote Copy Many to One (4:1) FC CABLING</a:t>
            </a:r>
          </a:p>
        </p:txBody>
      </p:sp>
      <p:sp>
        <p:nvSpPr>
          <p:cNvPr id="124" name="AutoShape 8"/>
          <p:cNvSpPr>
            <a:spLocks noChangeArrowheads="1"/>
          </p:cNvSpPr>
          <p:nvPr/>
        </p:nvSpPr>
        <p:spPr bwMode="auto">
          <a:xfrm>
            <a:off x="6615738" y="18897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25" name="Picture 9" descr="InSErv_Frontal"/>
          <p:cNvPicPr>
            <a:picLocks noChangeAspect="1" noChangeArrowheads="1"/>
          </p:cNvPicPr>
          <p:nvPr/>
        </p:nvPicPr>
        <p:blipFill>
          <a:blip r:embed="rId3" cstate="print"/>
          <a:srcRect/>
          <a:stretch>
            <a:fillRect/>
          </a:stretch>
        </p:blipFill>
        <p:spPr bwMode="auto">
          <a:xfrm>
            <a:off x="6920538" y="2042160"/>
            <a:ext cx="660400" cy="2438400"/>
          </a:xfrm>
          <a:prstGeom prst="rect">
            <a:avLst/>
          </a:prstGeom>
          <a:noFill/>
          <a:ln w="9525">
            <a:noFill/>
            <a:miter lim="800000"/>
            <a:headEnd/>
            <a:tailEnd/>
          </a:ln>
        </p:spPr>
      </p:pic>
      <p:sp>
        <p:nvSpPr>
          <p:cNvPr id="65" name="Rounded Rectangle 64"/>
          <p:cNvSpPr/>
          <p:nvPr/>
        </p:nvSpPr>
        <p:spPr bwMode="gray">
          <a:xfrm>
            <a:off x="6863137" y="2239766"/>
            <a:ext cx="863030" cy="2065106"/>
          </a:xfrm>
          <a:prstGeom prst="roundRect">
            <a:avLst/>
          </a:prstGeom>
          <a:solidFill>
            <a:schemeClr val="bg1"/>
          </a:solidFill>
          <a:ln w="381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44" name="AutoShape 11"/>
          <p:cNvSpPr>
            <a:spLocks noChangeArrowheads="1"/>
          </p:cNvSpPr>
          <p:nvPr/>
        </p:nvSpPr>
        <p:spPr bwMode="auto">
          <a:xfrm>
            <a:off x="7299808" y="3862386"/>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45" name="AutoShape 12"/>
          <p:cNvSpPr>
            <a:spLocks noChangeArrowheads="1"/>
          </p:cNvSpPr>
          <p:nvPr/>
        </p:nvSpPr>
        <p:spPr bwMode="auto">
          <a:xfrm>
            <a:off x="6952146" y="3557586"/>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46" name="AutoShape 13"/>
          <p:cNvSpPr>
            <a:spLocks noChangeArrowheads="1"/>
          </p:cNvSpPr>
          <p:nvPr/>
        </p:nvSpPr>
        <p:spPr bwMode="auto">
          <a:xfrm>
            <a:off x="7299808" y="3557586"/>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47" name="AutoShape 29"/>
          <p:cNvSpPr>
            <a:spLocks noChangeArrowheads="1"/>
          </p:cNvSpPr>
          <p:nvPr/>
        </p:nvSpPr>
        <p:spPr bwMode="auto">
          <a:xfrm>
            <a:off x="6952146" y="3862386"/>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7" name="AutoShape 11"/>
          <p:cNvSpPr>
            <a:spLocks noChangeArrowheads="1"/>
          </p:cNvSpPr>
          <p:nvPr/>
        </p:nvSpPr>
        <p:spPr bwMode="auto">
          <a:xfrm>
            <a:off x="7280990" y="2795599"/>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8" name="AutoShape 12"/>
          <p:cNvSpPr>
            <a:spLocks noChangeArrowheads="1"/>
          </p:cNvSpPr>
          <p:nvPr/>
        </p:nvSpPr>
        <p:spPr bwMode="auto">
          <a:xfrm>
            <a:off x="6933328" y="2490799"/>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9" name="AutoShape 13"/>
          <p:cNvSpPr>
            <a:spLocks noChangeArrowheads="1"/>
          </p:cNvSpPr>
          <p:nvPr/>
        </p:nvSpPr>
        <p:spPr bwMode="auto">
          <a:xfrm>
            <a:off x="7280990" y="2490799"/>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5" name="AutoShape 29"/>
          <p:cNvSpPr>
            <a:spLocks noChangeArrowheads="1"/>
          </p:cNvSpPr>
          <p:nvPr/>
        </p:nvSpPr>
        <p:spPr bwMode="auto">
          <a:xfrm>
            <a:off x="6933328" y="2795599"/>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3" name="Group 193"/>
          <p:cNvGrpSpPr/>
          <p:nvPr/>
        </p:nvGrpSpPr>
        <p:grpSpPr>
          <a:xfrm>
            <a:off x="2104698" y="3836670"/>
            <a:ext cx="1295400" cy="2743200"/>
            <a:chOff x="2104698" y="3836670"/>
            <a:chExt cx="1295400" cy="2743200"/>
          </a:xfrm>
        </p:grpSpPr>
        <p:sp>
          <p:nvSpPr>
            <p:cNvPr id="62" name="AutoShape 8"/>
            <p:cNvSpPr>
              <a:spLocks noChangeArrowheads="1"/>
            </p:cNvSpPr>
            <p:nvPr/>
          </p:nvSpPr>
          <p:spPr bwMode="auto">
            <a:xfrm>
              <a:off x="2104698" y="38366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63" name="Picture 9" descr="InSErv_Frontal"/>
            <p:cNvPicPr>
              <a:picLocks noChangeAspect="1" noChangeArrowheads="1"/>
            </p:cNvPicPr>
            <p:nvPr/>
          </p:nvPicPr>
          <p:blipFill>
            <a:blip r:embed="rId3" cstate="print"/>
            <a:srcRect/>
            <a:stretch>
              <a:fillRect/>
            </a:stretch>
          </p:blipFill>
          <p:spPr bwMode="auto">
            <a:xfrm>
              <a:off x="2409498" y="3989070"/>
              <a:ext cx="660400" cy="2438400"/>
            </a:xfrm>
            <a:prstGeom prst="rect">
              <a:avLst/>
            </a:prstGeom>
            <a:noFill/>
            <a:ln w="9525">
              <a:noFill/>
              <a:miter lim="800000"/>
              <a:headEnd/>
              <a:tailEnd/>
            </a:ln>
          </p:spPr>
        </p:pic>
        <p:sp>
          <p:nvSpPr>
            <p:cNvPr id="64" name="AutoShape 10"/>
            <p:cNvSpPr>
              <a:spLocks noChangeArrowheads="1"/>
            </p:cNvSpPr>
            <p:nvPr/>
          </p:nvSpPr>
          <p:spPr bwMode="auto">
            <a:xfrm>
              <a:off x="2333298" y="50558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AutoShape 12"/>
            <p:cNvSpPr>
              <a:spLocks noChangeArrowheads="1"/>
            </p:cNvSpPr>
            <p:nvPr/>
          </p:nvSpPr>
          <p:spPr bwMode="auto">
            <a:xfrm>
              <a:off x="2442836" y="52082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7" name="AutoShape 13"/>
            <p:cNvSpPr>
              <a:spLocks noChangeArrowheads="1"/>
            </p:cNvSpPr>
            <p:nvPr/>
          </p:nvSpPr>
          <p:spPr bwMode="auto">
            <a:xfrm>
              <a:off x="2790498" y="52082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71" name="AutoShape 8"/>
          <p:cNvSpPr>
            <a:spLocks noChangeArrowheads="1"/>
          </p:cNvSpPr>
          <p:nvPr/>
        </p:nvSpPr>
        <p:spPr bwMode="auto">
          <a:xfrm>
            <a:off x="2062788" y="100584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4" name="Group 191"/>
          <p:cNvGrpSpPr/>
          <p:nvPr/>
        </p:nvGrpSpPr>
        <p:grpSpPr>
          <a:xfrm>
            <a:off x="2291388" y="1158240"/>
            <a:ext cx="838200" cy="2438400"/>
            <a:chOff x="2291388" y="1158240"/>
            <a:chExt cx="838200" cy="2438400"/>
          </a:xfrm>
        </p:grpSpPr>
        <p:pic>
          <p:nvPicPr>
            <p:cNvPr id="72" name="Picture 9" descr="InSErv_Frontal"/>
            <p:cNvPicPr>
              <a:picLocks noChangeAspect="1" noChangeArrowheads="1"/>
            </p:cNvPicPr>
            <p:nvPr/>
          </p:nvPicPr>
          <p:blipFill>
            <a:blip r:embed="rId3" cstate="print"/>
            <a:srcRect/>
            <a:stretch>
              <a:fillRect/>
            </a:stretch>
          </p:blipFill>
          <p:spPr bwMode="auto">
            <a:xfrm>
              <a:off x="2367588" y="1158240"/>
              <a:ext cx="660400" cy="2438400"/>
            </a:xfrm>
            <a:prstGeom prst="rect">
              <a:avLst/>
            </a:prstGeom>
            <a:noFill/>
            <a:ln w="9525">
              <a:noFill/>
              <a:miter lim="800000"/>
              <a:headEnd/>
              <a:tailEnd/>
            </a:ln>
          </p:spPr>
        </p:pic>
        <p:sp>
          <p:nvSpPr>
            <p:cNvPr id="73" name="AutoShape 10"/>
            <p:cNvSpPr>
              <a:spLocks noChangeArrowheads="1"/>
            </p:cNvSpPr>
            <p:nvPr/>
          </p:nvSpPr>
          <p:spPr bwMode="auto">
            <a:xfrm>
              <a:off x="2291388" y="222504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 name="AutoShape 12"/>
            <p:cNvSpPr>
              <a:spLocks noChangeArrowheads="1"/>
            </p:cNvSpPr>
            <p:nvPr/>
          </p:nvSpPr>
          <p:spPr bwMode="auto">
            <a:xfrm>
              <a:off x="2400926" y="237744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76" name="AutoShape 13"/>
            <p:cNvSpPr>
              <a:spLocks noChangeArrowheads="1"/>
            </p:cNvSpPr>
            <p:nvPr/>
          </p:nvSpPr>
          <p:spPr bwMode="auto">
            <a:xfrm>
              <a:off x="2748588" y="237744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5" name="Group 192"/>
          <p:cNvGrpSpPr/>
          <p:nvPr/>
        </p:nvGrpSpPr>
        <p:grpSpPr>
          <a:xfrm>
            <a:off x="614988" y="3798570"/>
            <a:ext cx="1295400" cy="2743200"/>
            <a:chOff x="614988" y="3798570"/>
            <a:chExt cx="1295400" cy="2743200"/>
          </a:xfrm>
        </p:grpSpPr>
        <p:sp>
          <p:nvSpPr>
            <p:cNvPr id="80" name="AutoShape 8"/>
            <p:cNvSpPr>
              <a:spLocks noChangeArrowheads="1"/>
            </p:cNvSpPr>
            <p:nvPr/>
          </p:nvSpPr>
          <p:spPr bwMode="auto">
            <a:xfrm>
              <a:off x="614988" y="37985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81" name="Picture 9" descr="InSErv_Frontal"/>
            <p:cNvPicPr>
              <a:picLocks noChangeAspect="1" noChangeArrowheads="1"/>
            </p:cNvPicPr>
            <p:nvPr/>
          </p:nvPicPr>
          <p:blipFill>
            <a:blip r:embed="rId3" cstate="print"/>
            <a:srcRect/>
            <a:stretch>
              <a:fillRect/>
            </a:stretch>
          </p:blipFill>
          <p:spPr bwMode="auto">
            <a:xfrm>
              <a:off x="919788" y="3950970"/>
              <a:ext cx="660400" cy="2438400"/>
            </a:xfrm>
            <a:prstGeom prst="rect">
              <a:avLst/>
            </a:prstGeom>
            <a:noFill/>
            <a:ln w="9525">
              <a:noFill/>
              <a:miter lim="800000"/>
              <a:headEnd/>
              <a:tailEnd/>
            </a:ln>
          </p:spPr>
        </p:pic>
        <p:sp>
          <p:nvSpPr>
            <p:cNvPr id="82" name="AutoShape 10"/>
            <p:cNvSpPr>
              <a:spLocks noChangeArrowheads="1"/>
            </p:cNvSpPr>
            <p:nvPr/>
          </p:nvSpPr>
          <p:spPr bwMode="auto">
            <a:xfrm>
              <a:off x="843588" y="50177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 name="AutoShape 12"/>
            <p:cNvSpPr>
              <a:spLocks noChangeArrowheads="1"/>
            </p:cNvSpPr>
            <p:nvPr/>
          </p:nvSpPr>
          <p:spPr bwMode="auto">
            <a:xfrm>
              <a:off x="953126" y="51701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85" name="AutoShape 13"/>
            <p:cNvSpPr>
              <a:spLocks noChangeArrowheads="1"/>
            </p:cNvSpPr>
            <p:nvPr/>
          </p:nvSpPr>
          <p:spPr bwMode="auto">
            <a:xfrm>
              <a:off x="1300788" y="51701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6" name="Group 190"/>
          <p:cNvGrpSpPr/>
          <p:nvPr/>
        </p:nvGrpSpPr>
        <p:grpSpPr>
          <a:xfrm>
            <a:off x="573078" y="979170"/>
            <a:ext cx="1295400" cy="2743200"/>
            <a:chOff x="573078" y="979170"/>
            <a:chExt cx="1295400" cy="2743200"/>
          </a:xfrm>
        </p:grpSpPr>
        <p:sp>
          <p:nvSpPr>
            <p:cNvPr id="89" name="AutoShape 8"/>
            <p:cNvSpPr>
              <a:spLocks noChangeArrowheads="1"/>
            </p:cNvSpPr>
            <p:nvPr/>
          </p:nvSpPr>
          <p:spPr bwMode="auto">
            <a:xfrm>
              <a:off x="573078" y="9791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90" name="Picture 9" descr="InSErv_Frontal"/>
            <p:cNvPicPr>
              <a:picLocks noChangeAspect="1" noChangeArrowheads="1"/>
            </p:cNvPicPr>
            <p:nvPr/>
          </p:nvPicPr>
          <p:blipFill>
            <a:blip r:embed="rId3" cstate="print"/>
            <a:srcRect/>
            <a:stretch>
              <a:fillRect/>
            </a:stretch>
          </p:blipFill>
          <p:spPr bwMode="auto">
            <a:xfrm>
              <a:off x="877878" y="1131570"/>
              <a:ext cx="660400" cy="2438400"/>
            </a:xfrm>
            <a:prstGeom prst="rect">
              <a:avLst/>
            </a:prstGeom>
            <a:noFill/>
            <a:ln w="9525">
              <a:noFill/>
              <a:miter lim="800000"/>
              <a:headEnd/>
              <a:tailEnd/>
            </a:ln>
          </p:spPr>
        </p:pic>
        <p:sp>
          <p:nvSpPr>
            <p:cNvPr id="91" name="AutoShape 10"/>
            <p:cNvSpPr>
              <a:spLocks noChangeArrowheads="1"/>
            </p:cNvSpPr>
            <p:nvPr/>
          </p:nvSpPr>
          <p:spPr bwMode="auto">
            <a:xfrm>
              <a:off x="801678" y="21983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 name="AutoShape 12"/>
            <p:cNvSpPr>
              <a:spLocks noChangeArrowheads="1"/>
            </p:cNvSpPr>
            <p:nvPr/>
          </p:nvSpPr>
          <p:spPr bwMode="auto">
            <a:xfrm>
              <a:off x="911216" y="23507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4" name="AutoShape 13"/>
            <p:cNvSpPr>
              <a:spLocks noChangeArrowheads="1"/>
            </p:cNvSpPr>
            <p:nvPr/>
          </p:nvSpPr>
          <p:spPr bwMode="auto">
            <a:xfrm>
              <a:off x="1258878" y="23507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cxnSp>
        <p:nvCxnSpPr>
          <p:cNvPr id="100" name="Elbow Connector 99"/>
          <p:cNvCxnSpPr>
            <a:stCxn id="93" idx="0"/>
            <a:endCxn id="128" idx="0"/>
          </p:cNvCxnSpPr>
          <p:nvPr/>
        </p:nvCxnSpPr>
        <p:spPr bwMode="gray">
          <a:xfrm rot="16200000" flipH="1">
            <a:off x="3987988" y="-590272"/>
            <a:ext cx="140029" cy="6022112"/>
          </a:xfrm>
          <a:prstGeom prst="bentConnector3">
            <a:avLst>
              <a:gd name="adj1" fmla="val -163252"/>
            </a:avLst>
          </a:prstGeom>
          <a:ln w="5080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94" idx="0"/>
            <a:endCxn id="129" idx="0"/>
          </p:cNvCxnSpPr>
          <p:nvPr/>
        </p:nvCxnSpPr>
        <p:spPr bwMode="gray">
          <a:xfrm rot="16200000" flipH="1">
            <a:off x="4335651" y="-590272"/>
            <a:ext cx="140029" cy="6022112"/>
          </a:xfrm>
          <a:prstGeom prst="bentConnector3">
            <a:avLst>
              <a:gd name="adj1" fmla="val -420052"/>
            </a:avLst>
          </a:prstGeom>
          <a:ln w="5080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105" name="Shape 104"/>
          <p:cNvCxnSpPr>
            <a:stCxn id="75" idx="2"/>
            <a:endCxn id="127" idx="2"/>
          </p:cNvCxnSpPr>
          <p:nvPr/>
        </p:nvCxnSpPr>
        <p:spPr bwMode="gray">
          <a:xfrm rot="16200000" flipH="1">
            <a:off x="4767610" y="375086"/>
            <a:ext cx="418159" cy="4880065"/>
          </a:xfrm>
          <a:prstGeom prst="bentConnector3">
            <a:avLst>
              <a:gd name="adj1" fmla="val 137469"/>
            </a:avLst>
          </a:prstGeom>
          <a:ln w="508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107" name="Elbow Connector 106"/>
          <p:cNvCxnSpPr>
            <a:stCxn id="76" idx="2"/>
            <a:endCxn id="145" idx="1"/>
          </p:cNvCxnSpPr>
          <p:nvPr/>
        </p:nvCxnSpPr>
        <p:spPr bwMode="gray">
          <a:xfrm rot="16200000" flipH="1">
            <a:off x="4756895" y="733465"/>
            <a:ext cx="303859" cy="4049008"/>
          </a:xfrm>
          <a:prstGeom prst="bentConnector2">
            <a:avLst/>
          </a:prstGeom>
          <a:ln w="508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110" name="Elbow Connector 109"/>
          <p:cNvCxnSpPr>
            <a:stCxn id="84" idx="2"/>
            <a:endCxn id="47" idx="2"/>
          </p:cNvCxnSpPr>
          <p:nvPr/>
        </p:nvCxnSpPr>
        <p:spPr bwMode="gray">
          <a:xfrm rot="5400000" flipH="1" flipV="1">
            <a:off x="3434475" y="1745368"/>
            <a:ext cx="1307784" cy="5999020"/>
          </a:xfrm>
          <a:prstGeom prst="bentConnector3">
            <a:avLst>
              <a:gd name="adj1" fmla="val -41834"/>
            </a:avLst>
          </a:prstGeom>
          <a:ln w="50800">
            <a:solidFill>
              <a:srgbClr val="00A4E6"/>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2" name="Shape 111"/>
          <p:cNvCxnSpPr>
            <a:stCxn id="85" idx="2"/>
            <a:endCxn id="44" idx="2"/>
          </p:cNvCxnSpPr>
          <p:nvPr/>
        </p:nvCxnSpPr>
        <p:spPr bwMode="gray">
          <a:xfrm rot="5400000" flipH="1" flipV="1">
            <a:off x="3782138" y="1745368"/>
            <a:ext cx="1307784" cy="5999020"/>
          </a:xfrm>
          <a:prstGeom prst="bentConnector3">
            <a:avLst>
              <a:gd name="adj1" fmla="val -17480"/>
            </a:avLst>
          </a:prstGeom>
          <a:ln w="50800">
            <a:solidFill>
              <a:srgbClr val="00A4E6"/>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4" name="Elbow Connector 113"/>
          <p:cNvCxnSpPr>
            <a:stCxn id="66" idx="0"/>
            <a:endCxn id="46" idx="0"/>
          </p:cNvCxnSpPr>
          <p:nvPr/>
        </p:nvCxnSpPr>
        <p:spPr bwMode="gray">
          <a:xfrm rot="5400000" flipH="1" flipV="1">
            <a:off x="4181711" y="1954442"/>
            <a:ext cx="1650684" cy="4856973"/>
          </a:xfrm>
          <a:prstGeom prst="bentConnector3">
            <a:avLst>
              <a:gd name="adj1" fmla="val 108247"/>
            </a:avLst>
          </a:prstGeom>
          <a:ln w="50800">
            <a:solidFill>
              <a:srgbClr val="7030A0"/>
            </a:solidFill>
            <a:tailEnd type="stealth"/>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endCxn id="45" idx="1"/>
          </p:cNvCxnSpPr>
          <p:nvPr/>
        </p:nvCxnSpPr>
        <p:spPr bwMode="gray">
          <a:xfrm flipV="1">
            <a:off x="2926230" y="3671886"/>
            <a:ext cx="4025916" cy="1567208"/>
          </a:xfrm>
          <a:prstGeom prst="bentConnector3">
            <a:avLst>
              <a:gd name="adj1" fmla="val -274"/>
            </a:avLst>
          </a:prstGeom>
          <a:ln w="50800">
            <a:solidFill>
              <a:srgbClr val="7030A0"/>
            </a:solidFill>
            <a:tailEnd type="stealth"/>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bwMode="gray">
          <a:xfrm>
            <a:off x="739738" y="775699"/>
            <a:ext cx="934950" cy="292813"/>
          </a:xfrm>
          <a:prstGeom prst="rect">
            <a:avLst/>
          </a:prstGeom>
          <a:noFill/>
        </p:spPr>
        <p:txBody>
          <a:bodyPr wrap="none" rtlCol="0">
            <a:noAutofit/>
          </a:bodyPr>
          <a:lstStyle/>
          <a:p>
            <a:pPr>
              <a:spcBef>
                <a:spcPts val="600"/>
              </a:spcBef>
            </a:pPr>
            <a:r>
              <a:rPr lang="en-US" sz="1400" dirty="0" smtClean="0"/>
              <a:t>Primary 1</a:t>
            </a:r>
          </a:p>
        </p:txBody>
      </p:sp>
      <p:sp>
        <p:nvSpPr>
          <p:cNvPr id="78" name="TextBox 77"/>
          <p:cNvSpPr txBox="1"/>
          <p:nvPr/>
        </p:nvSpPr>
        <p:spPr bwMode="gray">
          <a:xfrm>
            <a:off x="2309972" y="6441899"/>
            <a:ext cx="934950" cy="292813"/>
          </a:xfrm>
          <a:prstGeom prst="rect">
            <a:avLst/>
          </a:prstGeom>
          <a:noFill/>
        </p:spPr>
        <p:txBody>
          <a:bodyPr wrap="none" rtlCol="0">
            <a:noAutofit/>
          </a:bodyPr>
          <a:lstStyle/>
          <a:p>
            <a:pPr>
              <a:spcBef>
                <a:spcPts val="600"/>
              </a:spcBef>
            </a:pPr>
            <a:r>
              <a:rPr lang="en-US" sz="1400" dirty="0" smtClean="0"/>
              <a:t>Primary 4</a:t>
            </a:r>
          </a:p>
        </p:txBody>
      </p:sp>
      <p:sp>
        <p:nvSpPr>
          <p:cNvPr id="79" name="TextBox 78"/>
          <p:cNvSpPr txBox="1"/>
          <p:nvPr/>
        </p:nvSpPr>
        <p:spPr bwMode="gray">
          <a:xfrm>
            <a:off x="777409" y="6412787"/>
            <a:ext cx="934950" cy="292813"/>
          </a:xfrm>
          <a:prstGeom prst="rect">
            <a:avLst/>
          </a:prstGeom>
          <a:noFill/>
        </p:spPr>
        <p:txBody>
          <a:bodyPr wrap="none" rtlCol="0">
            <a:noAutofit/>
          </a:bodyPr>
          <a:lstStyle/>
          <a:p>
            <a:pPr>
              <a:spcBef>
                <a:spcPts val="600"/>
              </a:spcBef>
            </a:pPr>
            <a:r>
              <a:rPr lang="en-US" sz="1400" dirty="0" smtClean="0"/>
              <a:t>Primary 3</a:t>
            </a:r>
          </a:p>
        </p:txBody>
      </p:sp>
      <p:sp>
        <p:nvSpPr>
          <p:cNvPr id="83" name="TextBox 82"/>
          <p:cNvSpPr txBox="1"/>
          <p:nvPr/>
        </p:nvSpPr>
        <p:spPr bwMode="gray">
          <a:xfrm>
            <a:off x="2244902" y="801385"/>
            <a:ext cx="934950" cy="292813"/>
          </a:xfrm>
          <a:prstGeom prst="rect">
            <a:avLst/>
          </a:prstGeom>
          <a:noFill/>
        </p:spPr>
        <p:txBody>
          <a:bodyPr wrap="none" rtlCol="0">
            <a:noAutofit/>
          </a:bodyPr>
          <a:lstStyle/>
          <a:p>
            <a:pPr>
              <a:spcBef>
                <a:spcPts val="600"/>
              </a:spcBef>
            </a:pPr>
            <a:r>
              <a:rPr lang="en-US" sz="1400" dirty="0" smtClean="0"/>
              <a:t>Primary 2</a:t>
            </a:r>
          </a:p>
        </p:txBody>
      </p:sp>
      <p:sp>
        <p:nvSpPr>
          <p:cNvPr id="86" name="TextBox 85"/>
          <p:cNvSpPr txBox="1"/>
          <p:nvPr/>
        </p:nvSpPr>
        <p:spPr bwMode="gray">
          <a:xfrm>
            <a:off x="7948773" y="779126"/>
            <a:ext cx="934950" cy="292813"/>
          </a:xfrm>
          <a:prstGeom prst="rect">
            <a:avLst/>
          </a:prstGeom>
          <a:noFill/>
        </p:spPr>
        <p:txBody>
          <a:bodyPr wrap="none" rtlCol="0">
            <a:noAutofit/>
          </a:bodyPr>
          <a:lstStyle/>
          <a:p>
            <a:pPr>
              <a:spcBef>
                <a:spcPts val="600"/>
              </a:spcBef>
            </a:pPr>
            <a:r>
              <a:rPr lang="en-US" sz="1400" dirty="0" smtClean="0"/>
              <a:t>Target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p:txBody>
          <a:bodyPr/>
          <a:lstStyle/>
          <a:p>
            <a:pPr eaLnBrk="1" hangingPunct="1"/>
            <a:r>
              <a:rPr lang="en-US" dirty="0" smtClean="0"/>
              <a:t>Course Objectives</a:t>
            </a:r>
          </a:p>
        </p:txBody>
      </p:sp>
      <p:sp>
        <p:nvSpPr>
          <p:cNvPr id="83972" name="Rectangle 3"/>
          <p:cNvSpPr>
            <a:spLocks noGrp="1" noChangeArrowheads="1"/>
          </p:cNvSpPr>
          <p:nvPr>
            <p:ph type="body" sz="quarter" idx="10"/>
          </p:nvPr>
        </p:nvSpPr>
        <p:spPr/>
        <p:txBody>
          <a:bodyPr/>
          <a:lstStyle/>
          <a:p>
            <a:pPr lvl="1">
              <a:spcBef>
                <a:spcPts val="1200"/>
              </a:spcBef>
            </a:pPr>
            <a:r>
              <a:rPr lang="en-US" sz="2000" dirty="0" smtClean="0"/>
              <a:t>Understand key features and benefits of RC</a:t>
            </a:r>
          </a:p>
          <a:p>
            <a:pPr lvl="1">
              <a:spcBef>
                <a:spcPts val="1200"/>
              </a:spcBef>
            </a:pPr>
            <a:r>
              <a:rPr lang="en-US" sz="2000" dirty="0" smtClean="0"/>
              <a:t>Explain different types of Remote Copy implementations</a:t>
            </a:r>
          </a:p>
          <a:p>
            <a:pPr lvl="1">
              <a:spcBef>
                <a:spcPts val="1200"/>
              </a:spcBef>
            </a:pPr>
            <a:r>
              <a:rPr lang="en-US" sz="2000" dirty="0" smtClean="0"/>
              <a:t>Understand difference between Asynchronous Periodic, Synchronous and Synchronous Long Distance configurations</a:t>
            </a:r>
          </a:p>
          <a:p>
            <a:pPr lvl="1">
              <a:spcBef>
                <a:spcPts val="1200"/>
              </a:spcBef>
            </a:pPr>
            <a:r>
              <a:rPr lang="en-US" sz="2000" dirty="0" smtClean="0"/>
              <a:t>Understand the different configuration requirements for </a:t>
            </a:r>
            <a:r>
              <a:rPr lang="en-US" sz="2000" dirty="0" err="1" smtClean="0"/>
              <a:t>GiGE</a:t>
            </a:r>
            <a:r>
              <a:rPr lang="en-US" sz="2000" dirty="0" smtClean="0"/>
              <a:t> and FC-IP based </a:t>
            </a:r>
            <a:r>
              <a:rPr lang="en-US" sz="2000" dirty="0" smtClean="0"/>
              <a:t>replication</a:t>
            </a:r>
          </a:p>
          <a:p>
            <a:pPr lvl="1">
              <a:spcBef>
                <a:spcPts val="1200"/>
              </a:spcBef>
            </a:pPr>
            <a:r>
              <a:rPr lang="en-US" sz="2000" dirty="0" smtClean="0"/>
              <a:t>Know where to find </a:t>
            </a:r>
            <a:r>
              <a:rPr lang="en-US" sz="2000" smtClean="0"/>
              <a:t>help for support</a:t>
            </a: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Rectangle 123"/>
          <p:cNvSpPr/>
          <p:nvPr/>
        </p:nvSpPr>
        <p:spPr bwMode="gray">
          <a:xfrm>
            <a:off x="4018844" y="1433689"/>
            <a:ext cx="4978399" cy="4628444"/>
          </a:xfrm>
          <a:prstGeom prst="rect">
            <a:avLst/>
          </a:prstGeom>
          <a:gradFill flip="none" rotWithShape="1">
            <a:gsLst>
              <a:gs pos="0">
                <a:srgbClr val="898B8F"/>
              </a:gs>
              <a:gs pos="100000">
                <a:srgbClr val="3D393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defRPr/>
            </a:pPr>
            <a:endParaRPr lang="en-US" dirty="0" smtClean="0">
              <a:solidFill>
                <a:schemeClr val="bg1"/>
              </a:solidFill>
            </a:endParaRPr>
          </a:p>
        </p:txBody>
      </p:sp>
      <p:sp>
        <p:nvSpPr>
          <p:cNvPr id="29717" name="Rectangle 36"/>
          <p:cNvSpPr>
            <a:spLocks noGrp="1" noChangeArrowheads="1"/>
          </p:cNvSpPr>
          <p:nvPr>
            <p:ph type="body" idx="1"/>
          </p:nvPr>
        </p:nvSpPr>
        <p:spPr>
          <a:xfrm>
            <a:off x="342900" y="1600200"/>
            <a:ext cx="3649663" cy="5243513"/>
          </a:xfrm>
        </p:spPr>
        <p:txBody>
          <a:bodyPr/>
          <a:lstStyle/>
          <a:p>
            <a:pPr>
              <a:spcBef>
                <a:spcPts val="1200"/>
              </a:spcBef>
            </a:pPr>
            <a:r>
              <a:rPr lang="en-US" dirty="0" smtClean="0"/>
              <a:t>Adaptable</a:t>
            </a:r>
          </a:p>
          <a:p>
            <a:r>
              <a:rPr lang="en-US" dirty="0" smtClean="0"/>
              <a:t>Replicate different RC Groups from a Primary </a:t>
            </a:r>
            <a:r>
              <a:rPr lang="en-US" dirty="0" err="1" smtClean="0"/>
              <a:t>InServ</a:t>
            </a:r>
            <a:r>
              <a:rPr lang="en-US" dirty="0" smtClean="0"/>
              <a:t> to different Targets</a:t>
            </a:r>
          </a:p>
          <a:p>
            <a:pPr lvl="1">
              <a:spcBef>
                <a:spcPts val="600"/>
              </a:spcBef>
              <a:buFont typeface="Futura Bk" pitchFamily="34" charset="0"/>
              <a:buChar char="−"/>
            </a:pPr>
            <a:r>
              <a:rPr lang="en-US" sz="1800" dirty="0" smtClean="0"/>
              <a:t> Up to two target sites supported</a:t>
            </a:r>
          </a:p>
          <a:p>
            <a:pPr lvl="1">
              <a:spcBef>
                <a:spcPts val="600"/>
              </a:spcBef>
              <a:buFont typeface="Futura Bk" pitchFamily="34" charset="0"/>
              <a:buChar char="−"/>
            </a:pPr>
            <a:r>
              <a:rPr lang="en-US" sz="1800" dirty="0" smtClean="0"/>
              <a:t> Bi-directional support on one pair</a:t>
            </a:r>
          </a:p>
          <a:p>
            <a:pPr lvl="1">
              <a:spcBef>
                <a:spcPts val="600"/>
              </a:spcBef>
              <a:buFont typeface="Futura Bk" pitchFamily="34" charset="0"/>
              <a:buChar char="−"/>
            </a:pPr>
            <a:r>
              <a:rPr lang="en-US" sz="1800" dirty="0" smtClean="0"/>
              <a:t> </a:t>
            </a:r>
            <a:r>
              <a:rPr lang="en-US" sz="1800" dirty="0" err="1" smtClean="0"/>
              <a:t>Uni</a:t>
            </a:r>
            <a:r>
              <a:rPr lang="en-US" sz="1800" dirty="0" smtClean="0"/>
              <a:t>-directional on 2</a:t>
            </a:r>
            <a:r>
              <a:rPr lang="en-US" sz="1800" baseline="30000" dirty="0" smtClean="0"/>
              <a:t>nd</a:t>
            </a:r>
            <a:r>
              <a:rPr lang="en-US" sz="1800" dirty="0" smtClean="0"/>
              <a:t> pair</a:t>
            </a:r>
          </a:p>
          <a:p>
            <a:pPr lvl="1">
              <a:spcBef>
                <a:spcPts val="600"/>
              </a:spcBef>
              <a:buFont typeface="Futura Bk" pitchFamily="34" charset="0"/>
              <a:buChar char="−"/>
            </a:pPr>
            <a:r>
              <a:rPr lang="en-US" sz="1800" dirty="0" smtClean="0"/>
              <a:t> RC IP requires two node Primary </a:t>
            </a:r>
            <a:r>
              <a:rPr lang="en-US" sz="1800" dirty="0" err="1" smtClean="0"/>
              <a:t>InServ</a:t>
            </a:r>
            <a:endParaRPr lang="en-US" sz="1800" dirty="0" smtClean="0"/>
          </a:p>
          <a:p>
            <a:pPr lvl="1">
              <a:spcBef>
                <a:spcPts val="600"/>
              </a:spcBef>
              <a:buFont typeface="Futura Bk" pitchFamily="34" charset="0"/>
              <a:buChar char="−"/>
            </a:pPr>
            <a:r>
              <a:rPr lang="en-US" sz="1800" dirty="0" smtClean="0"/>
              <a:t> RC FC-IP requires four node Primary </a:t>
            </a:r>
            <a:r>
              <a:rPr lang="en-US" sz="1800" dirty="0" err="1" smtClean="0"/>
              <a:t>InServ</a:t>
            </a:r>
            <a:endParaRPr lang="en-US" sz="1800" dirty="0" smtClean="0"/>
          </a:p>
          <a:p>
            <a:pPr lvl="1">
              <a:buFontTx/>
              <a:buNone/>
            </a:pPr>
            <a:endParaRPr lang="en-US" sz="2000" dirty="0" smtClean="0"/>
          </a:p>
          <a:p>
            <a:endParaRPr lang="en-US" sz="2000" dirty="0" smtClean="0"/>
          </a:p>
        </p:txBody>
      </p:sp>
      <p:sp>
        <p:nvSpPr>
          <p:cNvPr id="29718" name="Rectangle 37"/>
          <p:cNvSpPr>
            <a:spLocks noGrp="1" noChangeArrowheads="1"/>
          </p:cNvSpPr>
          <p:nvPr>
            <p:ph type="title"/>
          </p:nvPr>
        </p:nvSpPr>
        <p:spPr>
          <a:noFill/>
        </p:spPr>
        <p:txBody>
          <a:bodyPr/>
          <a:lstStyle/>
          <a:p>
            <a:r>
              <a:rPr lang="en-US" dirty="0" smtClean="0"/>
              <a:t>Remote Copy1-to-Many (1:2) Remote Copy  </a:t>
            </a:r>
          </a:p>
        </p:txBody>
      </p:sp>
      <p:sp>
        <p:nvSpPr>
          <p:cNvPr id="85" name="Rectangle 3"/>
          <p:cNvSpPr>
            <a:spLocks noChangeArrowheads="1"/>
          </p:cNvSpPr>
          <p:nvPr/>
        </p:nvSpPr>
        <p:spPr bwMode="auto">
          <a:xfrm>
            <a:off x="4572000" y="4006850"/>
            <a:ext cx="9144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Primary</a:t>
            </a:r>
          </a:p>
        </p:txBody>
      </p:sp>
      <p:sp>
        <p:nvSpPr>
          <p:cNvPr id="86" name="Rectangle 4"/>
          <p:cNvSpPr>
            <a:spLocks noChangeArrowheads="1"/>
          </p:cNvSpPr>
          <p:nvPr/>
        </p:nvSpPr>
        <p:spPr bwMode="auto">
          <a:xfrm>
            <a:off x="7391400" y="305435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Target Site</a:t>
            </a:r>
          </a:p>
        </p:txBody>
      </p:sp>
      <p:sp>
        <p:nvSpPr>
          <p:cNvPr id="87" name="Rectangle 5"/>
          <p:cNvSpPr>
            <a:spLocks noChangeArrowheads="1"/>
          </p:cNvSpPr>
          <p:nvPr/>
        </p:nvSpPr>
        <p:spPr bwMode="auto">
          <a:xfrm>
            <a:off x="5486400" y="1682750"/>
            <a:ext cx="20574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400" dirty="0">
                <a:solidFill>
                  <a:schemeClr val="bg1"/>
                </a:solidFill>
                <a:latin typeface="Arial" pitchFamily="34" charset="0"/>
              </a:rPr>
              <a:t>3PAR 1-to-N</a:t>
            </a:r>
          </a:p>
          <a:p>
            <a:pPr marL="225425" indent="-225425" algn="ctr">
              <a:spcBef>
                <a:spcPct val="20000"/>
              </a:spcBef>
              <a:buClr>
                <a:schemeClr val="bg1"/>
              </a:buClr>
            </a:pPr>
            <a:r>
              <a:rPr lang="en-US" sz="1400" dirty="0">
                <a:solidFill>
                  <a:schemeClr val="bg1"/>
                </a:solidFill>
                <a:latin typeface="Arial" pitchFamily="34" charset="0"/>
              </a:rPr>
              <a:t>Remote Copy</a:t>
            </a:r>
          </a:p>
        </p:txBody>
      </p:sp>
      <p:sp>
        <p:nvSpPr>
          <p:cNvPr id="88" name="Rectangle 6"/>
          <p:cNvSpPr>
            <a:spLocks noChangeArrowheads="1"/>
          </p:cNvSpPr>
          <p:nvPr/>
        </p:nvSpPr>
        <p:spPr bwMode="auto">
          <a:xfrm>
            <a:off x="4706938" y="3016250"/>
            <a:ext cx="620712" cy="914400"/>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89" name="Rectangle 7"/>
          <p:cNvSpPr>
            <a:spLocks noChangeArrowheads="1"/>
          </p:cNvSpPr>
          <p:nvPr/>
        </p:nvSpPr>
        <p:spPr bwMode="auto">
          <a:xfrm>
            <a:off x="4706938" y="3625850"/>
            <a:ext cx="620712" cy="304800"/>
          </a:xfrm>
          <a:prstGeom prst="rect">
            <a:avLst/>
          </a:prstGeom>
          <a:solidFill>
            <a:schemeClr val="accent3"/>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90" name="Group 8"/>
          <p:cNvGrpSpPr>
            <a:grpSpLocks/>
          </p:cNvGrpSpPr>
          <p:nvPr/>
        </p:nvGrpSpPr>
        <p:grpSpPr bwMode="auto">
          <a:xfrm>
            <a:off x="4794250" y="3702050"/>
            <a:ext cx="457200" cy="152400"/>
            <a:chOff x="2592" y="1920"/>
            <a:chExt cx="720" cy="192"/>
          </a:xfrm>
        </p:grpSpPr>
        <p:sp>
          <p:nvSpPr>
            <p:cNvPr id="91" name="AutoShape 9"/>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 name="AutoShape 10"/>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 name="AutoShape 11"/>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 name="AutoShape 12"/>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5" name="Text Box 13"/>
          <p:cNvSpPr txBox="1">
            <a:spLocks noChangeArrowheads="1"/>
          </p:cNvSpPr>
          <p:nvPr/>
        </p:nvSpPr>
        <p:spPr bwMode="auto">
          <a:xfrm>
            <a:off x="4267200" y="2820988"/>
            <a:ext cx="1524000" cy="457200"/>
          </a:xfrm>
          <a:prstGeom prst="rect">
            <a:avLst/>
          </a:prstGeom>
          <a:noFill/>
          <a:ln w="9525">
            <a:noFill/>
            <a:miter lim="800000"/>
            <a:headEnd/>
            <a:tailEnd/>
          </a:ln>
        </p:spPr>
        <p:txBody>
          <a:bodyPr>
            <a:spAutoFit/>
          </a:bodyPr>
          <a:lstStyle/>
          <a:p>
            <a:pPr algn="ctr">
              <a:spcBef>
                <a:spcPct val="50000"/>
              </a:spcBef>
            </a:pPr>
            <a:r>
              <a:rPr lang="en-US" sz="1200">
                <a:solidFill>
                  <a:schemeClr val="bg1"/>
                </a:solidFill>
                <a:latin typeface="Arial" pitchFamily="34" charset="0"/>
              </a:rPr>
              <a:t>Thin Provisioned Base Volume</a:t>
            </a:r>
          </a:p>
        </p:txBody>
      </p:sp>
      <p:grpSp>
        <p:nvGrpSpPr>
          <p:cNvPr id="96" name="Group 14"/>
          <p:cNvGrpSpPr>
            <a:grpSpLocks/>
          </p:cNvGrpSpPr>
          <p:nvPr/>
        </p:nvGrpSpPr>
        <p:grpSpPr bwMode="auto">
          <a:xfrm>
            <a:off x="7696200" y="2063750"/>
            <a:ext cx="620713" cy="914400"/>
            <a:chOff x="1669" y="3083"/>
            <a:chExt cx="391" cy="576"/>
          </a:xfrm>
        </p:grpSpPr>
        <p:sp>
          <p:nvSpPr>
            <p:cNvPr id="97" name="Rectangle 15"/>
            <p:cNvSpPr>
              <a:spLocks noChangeArrowheads="1"/>
            </p:cNvSpPr>
            <p:nvPr/>
          </p:nvSpPr>
          <p:spPr bwMode="auto">
            <a:xfrm>
              <a:off x="1669" y="3083"/>
              <a:ext cx="391" cy="576"/>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8" name="Rectangle 16"/>
            <p:cNvSpPr>
              <a:spLocks noChangeArrowheads="1"/>
            </p:cNvSpPr>
            <p:nvPr/>
          </p:nvSpPr>
          <p:spPr bwMode="auto">
            <a:xfrm>
              <a:off x="1669" y="3467"/>
              <a:ext cx="391" cy="192"/>
            </a:xfrm>
            <a:prstGeom prst="rect">
              <a:avLst/>
            </a:prstGeom>
            <a:solidFill>
              <a:schemeClr val="accent1"/>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99" name="Group 17"/>
            <p:cNvGrpSpPr>
              <a:grpSpLocks/>
            </p:cNvGrpSpPr>
            <p:nvPr/>
          </p:nvGrpSpPr>
          <p:grpSpPr bwMode="auto">
            <a:xfrm>
              <a:off x="1728" y="3515"/>
              <a:ext cx="289" cy="96"/>
              <a:chOff x="2592" y="1920"/>
              <a:chExt cx="720" cy="192"/>
            </a:xfrm>
          </p:grpSpPr>
          <p:sp>
            <p:nvSpPr>
              <p:cNvPr id="100" name="AutoShape 18"/>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 name="AutoShape 19"/>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 name="AutoShape 20"/>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 name="AutoShape 21"/>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sp>
        <p:nvSpPr>
          <p:cNvPr id="104" name="Rectangle 22"/>
          <p:cNvSpPr>
            <a:spLocks noChangeArrowheads="1"/>
          </p:cNvSpPr>
          <p:nvPr/>
        </p:nvSpPr>
        <p:spPr bwMode="auto">
          <a:xfrm>
            <a:off x="7400925" y="5368925"/>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Target Site</a:t>
            </a:r>
          </a:p>
        </p:txBody>
      </p:sp>
      <p:sp>
        <p:nvSpPr>
          <p:cNvPr id="105" name="Rectangle 23"/>
          <p:cNvSpPr>
            <a:spLocks noChangeArrowheads="1"/>
          </p:cNvSpPr>
          <p:nvPr/>
        </p:nvSpPr>
        <p:spPr bwMode="auto">
          <a:xfrm>
            <a:off x="7654925" y="4302125"/>
            <a:ext cx="620713" cy="914400"/>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06" name="Rectangle 24"/>
          <p:cNvSpPr>
            <a:spLocks noChangeArrowheads="1"/>
          </p:cNvSpPr>
          <p:nvPr/>
        </p:nvSpPr>
        <p:spPr bwMode="auto">
          <a:xfrm>
            <a:off x="7654925" y="4911725"/>
            <a:ext cx="620713" cy="304800"/>
          </a:xfrm>
          <a:prstGeom prst="rect">
            <a:avLst/>
          </a:prstGeom>
          <a:solidFill>
            <a:schemeClr val="accent3"/>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07" name="Group 25"/>
          <p:cNvGrpSpPr>
            <a:grpSpLocks/>
          </p:cNvGrpSpPr>
          <p:nvPr/>
        </p:nvGrpSpPr>
        <p:grpSpPr bwMode="auto">
          <a:xfrm>
            <a:off x="7742238" y="4987925"/>
            <a:ext cx="457200" cy="152400"/>
            <a:chOff x="2592" y="1920"/>
            <a:chExt cx="720" cy="192"/>
          </a:xfrm>
        </p:grpSpPr>
        <p:sp>
          <p:nvSpPr>
            <p:cNvPr id="108" name="AutoShape 26"/>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 name="AutoShape 27"/>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 name="AutoShape 28"/>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 name="AutoShape 29"/>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cxnSp>
        <p:nvCxnSpPr>
          <p:cNvPr id="112" name="AutoShape 30"/>
          <p:cNvCxnSpPr>
            <a:cxnSpLocks noChangeShapeType="1"/>
            <a:stCxn id="89" idx="3"/>
            <a:endCxn id="106" idx="1"/>
          </p:cNvCxnSpPr>
          <p:nvPr/>
        </p:nvCxnSpPr>
        <p:spPr bwMode="auto">
          <a:xfrm>
            <a:off x="5327650" y="3778250"/>
            <a:ext cx="2327275" cy="1285875"/>
          </a:xfrm>
          <a:prstGeom prst="straightConnector1">
            <a:avLst/>
          </a:prstGeom>
          <a:noFill/>
          <a:ln w="38100">
            <a:solidFill>
              <a:srgbClr val="FFFF00"/>
            </a:solidFill>
            <a:round/>
            <a:headEnd/>
            <a:tailEnd type="stealth" w="sm" len="med"/>
          </a:ln>
        </p:spPr>
      </p:cxnSp>
      <p:sp>
        <p:nvSpPr>
          <p:cNvPr id="113" name="Rectangle 31"/>
          <p:cNvSpPr>
            <a:spLocks noChangeArrowheads="1"/>
          </p:cNvSpPr>
          <p:nvPr/>
        </p:nvSpPr>
        <p:spPr bwMode="auto">
          <a:xfrm rot="20880000">
            <a:off x="5802313" y="2605088"/>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Asynchronous</a:t>
            </a:r>
          </a:p>
          <a:p>
            <a:pPr marL="225425" indent="-225425" algn="ctr">
              <a:spcBef>
                <a:spcPct val="20000"/>
              </a:spcBef>
              <a:buClr>
                <a:schemeClr val="bg1"/>
              </a:buClr>
            </a:pPr>
            <a:r>
              <a:rPr lang="en-US" sz="1200">
                <a:solidFill>
                  <a:schemeClr val="bg1"/>
                </a:solidFill>
                <a:latin typeface="Arial" pitchFamily="34" charset="0"/>
              </a:rPr>
              <a:t>Periodic</a:t>
            </a:r>
          </a:p>
        </p:txBody>
      </p:sp>
      <p:sp>
        <p:nvSpPr>
          <p:cNvPr id="114" name="Rectangle 32"/>
          <p:cNvSpPr>
            <a:spLocks noChangeArrowheads="1"/>
          </p:cNvSpPr>
          <p:nvPr/>
        </p:nvSpPr>
        <p:spPr bwMode="auto">
          <a:xfrm rot="20880000">
            <a:off x="5922963" y="3160713"/>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dirty="0">
                <a:solidFill>
                  <a:schemeClr val="bg1"/>
                </a:solidFill>
                <a:latin typeface="Arial" pitchFamily="34" charset="0"/>
              </a:rPr>
              <a:t>IP</a:t>
            </a:r>
          </a:p>
        </p:txBody>
      </p:sp>
      <p:sp>
        <p:nvSpPr>
          <p:cNvPr id="115" name="Rectangle 33"/>
          <p:cNvSpPr>
            <a:spLocks noChangeArrowheads="1"/>
          </p:cNvSpPr>
          <p:nvPr/>
        </p:nvSpPr>
        <p:spPr bwMode="auto">
          <a:xfrm rot="1800000">
            <a:off x="5432425" y="4314825"/>
            <a:ext cx="1284288"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IP</a:t>
            </a:r>
          </a:p>
        </p:txBody>
      </p:sp>
      <p:sp>
        <p:nvSpPr>
          <p:cNvPr id="116" name="Rectangle 34"/>
          <p:cNvSpPr>
            <a:spLocks noChangeArrowheads="1"/>
          </p:cNvSpPr>
          <p:nvPr/>
        </p:nvSpPr>
        <p:spPr bwMode="auto">
          <a:xfrm rot="1800000">
            <a:off x="5826125" y="3854450"/>
            <a:ext cx="1284288"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Asynchronous</a:t>
            </a:r>
          </a:p>
          <a:p>
            <a:pPr marL="225425" indent="-225425" algn="ctr">
              <a:spcBef>
                <a:spcPct val="20000"/>
              </a:spcBef>
              <a:buClr>
                <a:schemeClr val="bg1"/>
              </a:buClr>
            </a:pPr>
            <a:r>
              <a:rPr lang="en-US" sz="1200">
                <a:solidFill>
                  <a:schemeClr val="bg1"/>
                </a:solidFill>
                <a:latin typeface="Arial" pitchFamily="34" charset="0"/>
              </a:rPr>
              <a:t>Periodic</a:t>
            </a:r>
          </a:p>
        </p:txBody>
      </p:sp>
      <p:cxnSp>
        <p:nvCxnSpPr>
          <p:cNvPr id="117" name="AutoShape 35"/>
          <p:cNvCxnSpPr>
            <a:cxnSpLocks noChangeShapeType="1"/>
            <a:stCxn id="118" idx="3"/>
            <a:endCxn id="98" idx="1"/>
          </p:cNvCxnSpPr>
          <p:nvPr/>
        </p:nvCxnSpPr>
        <p:spPr bwMode="auto">
          <a:xfrm flipV="1">
            <a:off x="5325708" y="2825750"/>
            <a:ext cx="2370492" cy="596900"/>
          </a:xfrm>
          <a:prstGeom prst="straightConnector1">
            <a:avLst/>
          </a:prstGeom>
          <a:noFill/>
          <a:ln w="38100">
            <a:solidFill>
              <a:srgbClr val="FFC000"/>
            </a:solidFill>
            <a:round/>
            <a:headEnd type="triangle"/>
            <a:tailEnd type="stealth" w="sm" len="med"/>
          </a:ln>
        </p:spPr>
      </p:cxnSp>
      <p:sp>
        <p:nvSpPr>
          <p:cNvPr id="118" name="Rectangle 39"/>
          <p:cNvSpPr>
            <a:spLocks noChangeArrowheads="1"/>
          </p:cNvSpPr>
          <p:nvPr/>
        </p:nvSpPr>
        <p:spPr bwMode="auto">
          <a:xfrm>
            <a:off x="4704996" y="3270250"/>
            <a:ext cx="620712" cy="304800"/>
          </a:xfrm>
          <a:prstGeom prst="rect">
            <a:avLst/>
          </a:prstGeom>
          <a:solidFill>
            <a:schemeClr val="accent1"/>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19" name="Group 40"/>
          <p:cNvGrpSpPr>
            <a:grpSpLocks/>
          </p:cNvGrpSpPr>
          <p:nvPr/>
        </p:nvGrpSpPr>
        <p:grpSpPr bwMode="auto">
          <a:xfrm>
            <a:off x="4792308" y="3346450"/>
            <a:ext cx="457200" cy="152400"/>
            <a:chOff x="2592" y="1920"/>
            <a:chExt cx="720" cy="192"/>
          </a:xfrm>
        </p:grpSpPr>
        <p:sp>
          <p:nvSpPr>
            <p:cNvPr id="120" name="AutoShape 41"/>
            <p:cNvSpPr>
              <a:spLocks noChangeArrowheads="1"/>
            </p:cNvSpPr>
            <p:nvPr/>
          </p:nvSpPr>
          <p:spPr bwMode="auto">
            <a:xfrm>
              <a:off x="2592"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1" name="AutoShape 42"/>
            <p:cNvSpPr>
              <a:spLocks noChangeArrowheads="1"/>
            </p:cNvSpPr>
            <p:nvPr/>
          </p:nvSpPr>
          <p:spPr bwMode="auto">
            <a:xfrm>
              <a:off x="2774"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 name="AutoShape 43"/>
            <p:cNvSpPr>
              <a:spLocks noChangeArrowheads="1"/>
            </p:cNvSpPr>
            <p:nvPr/>
          </p:nvSpPr>
          <p:spPr bwMode="auto">
            <a:xfrm>
              <a:off x="2966"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 name="AutoShape 44"/>
            <p:cNvSpPr>
              <a:spLocks noChangeArrowheads="1"/>
            </p:cNvSpPr>
            <p:nvPr/>
          </p:nvSpPr>
          <p:spPr bwMode="auto">
            <a:xfrm>
              <a:off x="3158" y="1920"/>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400050" y="80010"/>
            <a:ext cx="8503920" cy="877824"/>
          </a:xfrm>
        </p:spPr>
        <p:txBody>
          <a:bodyPr/>
          <a:lstStyle/>
          <a:p>
            <a:r>
              <a:rPr lang="en-US" dirty="0" smtClean="0"/>
              <a:t>Remote Copy 1:2 IP Cabling</a:t>
            </a:r>
          </a:p>
        </p:txBody>
      </p:sp>
      <p:grpSp>
        <p:nvGrpSpPr>
          <p:cNvPr id="2" name="Group 189"/>
          <p:cNvGrpSpPr/>
          <p:nvPr/>
        </p:nvGrpSpPr>
        <p:grpSpPr>
          <a:xfrm>
            <a:off x="6615738" y="2197980"/>
            <a:ext cx="1295400" cy="2743200"/>
            <a:chOff x="6615738" y="1889760"/>
            <a:chExt cx="1295400" cy="2743200"/>
          </a:xfrm>
        </p:grpSpPr>
        <p:sp>
          <p:nvSpPr>
            <p:cNvPr id="124" name="AutoShape 8"/>
            <p:cNvSpPr>
              <a:spLocks noChangeArrowheads="1"/>
            </p:cNvSpPr>
            <p:nvPr/>
          </p:nvSpPr>
          <p:spPr bwMode="auto">
            <a:xfrm>
              <a:off x="6615738" y="18897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25" name="Picture 9" descr="InSErv_Frontal"/>
            <p:cNvPicPr>
              <a:picLocks noChangeAspect="1" noChangeArrowheads="1"/>
            </p:cNvPicPr>
            <p:nvPr/>
          </p:nvPicPr>
          <p:blipFill>
            <a:blip r:embed="rId3" cstate="print"/>
            <a:srcRect/>
            <a:stretch>
              <a:fillRect/>
            </a:stretch>
          </p:blipFill>
          <p:spPr bwMode="auto">
            <a:xfrm>
              <a:off x="6920538" y="2042160"/>
              <a:ext cx="660400" cy="2438400"/>
            </a:xfrm>
            <a:prstGeom prst="rect">
              <a:avLst/>
            </a:prstGeom>
            <a:noFill/>
            <a:ln w="9525">
              <a:noFill/>
              <a:miter lim="800000"/>
              <a:headEnd/>
              <a:tailEnd/>
            </a:ln>
          </p:spPr>
        </p:pic>
        <p:sp>
          <p:nvSpPr>
            <p:cNvPr id="126" name="AutoShape 10"/>
            <p:cNvSpPr>
              <a:spLocks noChangeArrowheads="1"/>
            </p:cNvSpPr>
            <p:nvPr/>
          </p:nvSpPr>
          <p:spPr bwMode="auto">
            <a:xfrm>
              <a:off x="6844338" y="310896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 name="AutoShape 11"/>
            <p:cNvSpPr>
              <a:spLocks noChangeArrowheads="1"/>
            </p:cNvSpPr>
            <p:nvPr/>
          </p:nvSpPr>
          <p:spPr bwMode="auto">
            <a:xfrm>
              <a:off x="7301538" y="356616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8" name="AutoShape 12"/>
            <p:cNvSpPr>
              <a:spLocks noChangeArrowheads="1"/>
            </p:cNvSpPr>
            <p:nvPr/>
          </p:nvSpPr>
          <p:spPr bwMode="auto">
            <a:xfrm>
              <a:off x="6953876" y="326136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9" name="AutoShape 13"/>
            <p:cNvSpPr>
              <a:spLocks noChangeArrowheads="1"/>
            </p:cNvSpPr>
            <p:nvPr/>
          </p:nvSpPr>
          <p:spPr bwMode="auto">
            <a:xfrm>
              <a:off x="7301538" y="326136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5" name="AutoShape 29"/>
            <p:cNvSpPr>
              <a:spLocks noChangeArrowheads="1"/>
            </p:cNvSpPr>
            <p:nvPr/>
          </p:nvSpPr>
          <p:spPr bwMode="auto">
            <a:xfrm>
              <a:off x="6953876" y="356616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3" name="Group 193"/>
          <p:cNvGrpSpPr/>
          <p:nvPr/>
        </p:nvGrpSpPr>
        <p:grpSpPr>
          <a:xfrm>
            <a:off x="2104698" y="4144890"/>
            <a:ext cx="1295400" cy="2743200"/>
            <a:chOff x="2104698" y="3836670"/>
            <a:chExt cx="1295400" cy="2743200"/>
          </a:xfrm>
        </p:grpSpPr>
        <p:sp>
          <p:nvSpPr>
            <p:cNvPr id="62" name="AutoShape 8"/>
            <p:cNvSpPr>
              <a:spLocks noChangeArrowheads="1"/>
            </p:cNvSpPr>
            <p:nvPr/>
          </p:nvSpPr>
          <p:spPr bwMode="auto">
            <a:xfrm>
              <a:off x="2104698" y="38366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63" name="Picture 9" descr="InSErv_Frontal"/>
            <p:cNvPicPr>
              <a:picLocks noChangeAspect="1" noChangeArrowheads="1"/>
            </p:cNvPicPr>
            <p:nvPr/>
          </p:nvPicPr>
          <p:blipFill>
            <a:blip r:embed="rId3" cstate="print"/>
            <a:srcRect/>
            <a:stretch>
              <a:fillRect/>
            </a:stretch>
          </p:blipFill>
          <p:spPr bwMode="auto">
            <a:xfrm>
              <a:off x="2409498" y="3989070"/>
              <a:ext cx="660400" cy="2438400"/>
            </a:xfrm>
            <a:prstGeom prst="rect">
              <a:avLst/>
            </a:prstGeom>
            <a:noFill/>
            <a:ln w="9525">
              <a:noFill/>
              <a:miter lim="800000"/>
              <a:headEnd/>
              <a:tailEnd/>
            </a:ln>
          </p:spPr>
        </p:pic>
        <p:sp>
          <p:nvSpPr>
            <p:cNvPr id="64" name="AutoShape 10"/>
            <p:cNvSpPr>
              <a:spLocks noChangeArrowheads="1"/>
            </p:cNvSpPr>
            <p:nvPr/>
          </p:nvSpPr>
          <p:spPr bwMode="auto">
            <a:xfrm>
              <a:off x="2333298" y="50558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AutoShape 12"/>
            <p:cNvSpPr>
              <a:spLocks noChangeArrowheads="1"/>
            </p:cNvSpPr>
            <p:nvPr/>
          </p:nvSpPr>
          <p:spPr bwMode="auto">
            <a:xfrm>
              <a:off x="2442836" y="52082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7" name="AutoShape 13"/>
            <p:cNvSpPr>
              <a:spLocks noChangeArrowheads="1"/>
            </p:cNvSpPr>
            <p:nvPr/>
          </p:nvSpPr>
          <p:spPr bwMode="auto">
            <a:xfrm>
              <a:off x="2790498" y="52082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71" name="AutoShape 8"/>
          <p:cNvSpPr>
            <a:spLocks noChangeArrowheads="1"/>
          </p:cNvSpPr>
          <p:nvPr/>
        </p:nvSpPr>
        <p:spPr bwMode="auto">
          <a:xfrm>
            <a:off x="2062788" y="13140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4" name="Group 191"/>
          <p:cNvGrpSpPr/>
          <p:nvPr/>
        </p:nvGrpSpPr>
        <p:grpSpPr>
          <a:xfrm>
            <a:off x="2291388" y="1466460"/>
            <a:ext cx="838200" cy="2438400"/>
            <a:chOff x="2291388" y="1158240"/>
            <a:chExt cx="838200" cy="2438400"/>
          </a:xfrm>
        </p:grpSpPr>
        <p:pic>
          <p:nvPicPr>
            <p:cNvPr id="72" name="Picture 9" descr="InSErv_Frontal"/>
            <p:cNvPicPr>
              <a:picLocks noChangeAspect="1" noChangeArrowheads="1"/>
            </p:cNvPicPr>
            <p:nvPr/>
          </p:nvPicPr>
          <p:blipFill>
            <a:blip r:embed="rId3" cstate="print"/>
            <a:srcRect/>
            <a:stretch>
              <a:fillRect/>
            </a:stretch>
          </p:blipFill>
          <p:spPr bwMode="auto">
            <a:xfrm>
              <a:off x="2367588" y="1158240"/>
              <a:ext cx="660400" cy="2438400"/>
            </a:xfrm>
            <a:prstGeom prst="rect">
              <a:avLst/>
            </a:prstGeom>
            <a:noFill/>
            <a:ln w="9525">
              <a:noFill/>
              <a:miter lim="800000"/>
              <a:headEnd/>
              <a:tailEnd/>
            </a:ln>
          </p:spPr>
        </p:pic>
        <p:sp>
          <p:nvSpPr>
            <p:cNvPr id="73" name="AutoShape 10"/>
            <p:cNvSpPr>
              <a:spLocks noChangeArrowheads="1"/>
            </p:cNvSpPr>
            <p:nvPr/>
          </p:nvSpPr>
          <p:spPr bwMode="auto">
            <a:xfrm>
              <a:off x="2291388" y="222504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 name="AutoShape 12"/>
            <p:cNvSpPr>
              <a:spLocks noChangeArrowheads="1"/>
            </p:cNvSpPr>
            <p:nvPr/>
          </p:nvSpPr>
          <p:spPr bwMode="auto">
            <a:xfrm>
              <a:off x="2400926" y="237744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76" name="AutoShape 13"/>
            <p:cNvSpPr>
              <a:spLocks noChangeArrowheads="1"/>
            </p:cNvSpPr>
            <p:nvPr/>
          </p:nvSpPr>
          <p:spPr bwMode="auto">
            <a:xfrm>
              <a:off x="2748588" y="237744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cxnSp>
        <p:nvCxnSpPr>
          <p:cNvPr id="105" name="Shape 104"/>
          <p:cNvCxnSpPr/>
          <p:nvPr/>
        </p:nvCxnSpPr>
        <p:spPr bwMode="gray">
          <a:xfrm rot="16200000" flipH="1">
            <a:off x="4360456" y="1090460"/>
            <a:ext cx="769620" cy="4417219"/>
          </a:xfrm>
          <a:prstGeom prst="bentConnector2">
            <a:avLst/>
          </a:prstGeom>
          <a:ln w="50800">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07" name="Elbow Connector 106"/>
          <p:cNvCxnSpPr/>
          <p:nvPr/>
        </p:nvCxnSpPr>
        <p:spPr bwMode="gray">
          <a:xfrm rot="16200000" flipH="1">
            <a:off x="4843850" y="954729"/>
            <a:ext cx="769620" cy="4688681"/>
          </a:xfrm>
          <a:prstGeom prst="bentConnector4">
            <a:avLst>
              <a:gd name="adj1" fmla="val 42574"/>
              <a:gd name="adj2" fmla="val 104876"/>
            </a:avLst>
          </a:prstGeom>
          <a:ln w="50800">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13"/>
          <p:cNvCxnSpPr>
            <a:stCxn id="66" idx="2"/>
            <a:endCxn id="128" idx="2"/>
          </p:cNvCxnSpPr>
          <p:nvPr/>
        </p:nvCxnSpPr>
        <p:spPr bwMode="gray">
          <a:xfrm rot="5400000" flipH="1" flipV="1">
            <a:off x="3860632" y="2516115"/>
            <a:ext cx="1946910" cy="4511040"/>
          </a:xfrm>
          <a:prstGeom prst="bentConnector3">
            <a:avLst>
              <a:gd name="adj1" fmla="val -11742"/>
            </a:avLst>
          </a:prstGeom>
          <a:ln w="50800">
            <a:solidFill>
              <a:srgbClr val="00B0F0"/>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endCxn id="129" idx="2"/>
          </p:cNvCxnSpPr>
          <p:nvPr/>
        </p:nvCxnSpPr>
        <p:spPr bwMode="gray">
          <a:xfrm flipV="1">
            <a:off x="2926229" y="3798180"/>
            <a:ext cx="4511041" cy="1718311"/>
          </a:xfrm>
          <a:prstGeom prst="bentConnector2">
            <a:avLst/>
          </a:prstGeom>
          <a:ln w="50800">
            <a:solidFill>
              <a:srgbClr val="00B0F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gray">
          <a:xfrm>
            <a:off x="7907676" y="3501772"/>
            <a:ext cx="934950" cy="292813"/>
          </a:xfrm>
          <a:prstGeom prst="rect">
            <a:avLst/>
          </a:prstGeom>
          <a:noFill/>
        </p:spPr>
        <p:txBody>
          <a:bodyPr wrap="none" rtlCol="0">
            <a:noAutofit/>
          </a:bodyPr>
          <a:lstStyle/>
          <a:p>
            <a:pPr>
              <a:spcBef>
                <a:spcPts val="600"/>
              </a:spcBef>
            </a:pPr>
            <a:r>
              <a:rPr lang="en-US" sz="1400" dirty="0" smtClean="0"/>
              <a:t>Primary</a:t>
            </a:r>
          </a:p>
        </p:txBody>
      </p:sp>
      <p:sp>
        <p:nvSpPr>
          <p:cNvPr id="28" name="TextBox 27"/>
          <p:cNvSpPr txBox="1"/>
          <p:nvPr/>
        </p:nvSpPr>
        <p:spPr bwMode="gray">
          <a:xfrm>
            <a:off x="1227761" y="5472699"/>
            <a:ext cx="934950" cy="292813"/>
          </a:xfrm>
          <a:prstGeom prst="rect">
            <a:avLst/>
          </a:prstGeom>
          <a:noFill/>
        </p:spPr>
        <p:txBody>
          <a:bodyPr wrap="none" rtlCol="0">
            <a:noAutofit/>
          </a:bodyPr>
          <a:lstStyle/>
          <a:p>
            <a:pPr>
              <a:spcBef>
                <a:spcPts val="600"/>
              </a:spcBef>
            </a:pPr>
            <a:r>
              <a:rPr lang="en-US" sz="1400" dirty="0" smtClean="0"/>
              <a:t>Target 2</a:t>
            </a:r>
          </a:p>
        </p:txBody>
      </p:sp>
      <p:sp>
        <p:nvSpPr>
          <p:cNvPr id="29" name="TextBox 28"/>
          <p:cNvSpPr txBox="1"/>
          <p:nvPr/>
        </p:nvSpPr>
        <p:spPr bwMode="gray">
          <a:xfrm>
            <a:off x="1287694" y="1679822"/>
            <a:ext cx="934950" cy="292813"/>
          </a:xfrm>
          <a:prstGeom prst="rect">
            <a:avLst/>
          </a:prstGeom>
          <a:noFill/>
        </p:spPr>
        <p:txBody>
          <a:bodyPr wrap="none" rtlCol="0">
            <a:noAutofit/>
          </a:bodyPr>
          <a:lstStyle/>
          <a:p>
            <a:pPr>
              <a:spcBef>
                <a:spcPts val="600"/>
              </a:spcBef>
            </a:pPr>
            <a:r>
              <a:rPr lang="en-US" sz="1400" dirty="0" smtClean="0"/>
              <a:t>Target 1</a:t>
            </a:r>
          </a:p>
        </p:txBody>
      </p:sp>
      <p:sp>
        <p:nvSpPr>
          <p:cNvPr id="31" name="TextBox 30"/>
          <p:cNvSpPr txBox="1"/>
          <p:nvPr/>
        </p:nvSpPr>
        <p:spPr bwMode="gray">
          <a:xfrm>
            <a:off x="503434" y="1037690"/>
            <a:ext cx="914400" cy="400692"/>
          </a:xfrm>
          <a:prstGeom prst="rect">
            <a:avLst/>
          </a:prstGeom>
          <a:noFill/>
        </p:spPr>
        <p:txBody>
          <a:bodyPr wrap="none" rtlCol="0">
            <a:noAutofit/>
          </a:bodyPr>
          <a:lstStyle/>
          <a:p>
            <a:pPr>
              <a:spcBef>
                <a:spcPts val="600"/>
              </a:spcBef>
              <a:buFont typeface="Arial" pitchFamily="34" charset="0"/>
              <a:buChar char="•"/>
            </a:pPr>
            <a:endParaRPr lang="en-US" dirty="0" smtClean="0"/>
          </a:p>
        </p:txBody>
      </p:sp>
      <p:sp>
        <p:nvSpPr>
          <p:cNvPr id="32" name="TextBox 31"/>
          <p:cNvSpPr txBox="1"/>
          <p:nvPr/>
        </p:nvSpPr>
        <p:spPr bwMode="gray">
          <a:xfrm>
            <a:off x="318502" y="873304"/>
            <a:ext cx="5363110" cy="441789"/>
          </a:xfrm>
          <a:prstGeom prst="rect">
            <a:avLst/>
          </a:prstGeom>
          <a:noFill/>
        </p:spPr>
        <p:txBody>
          <a:bodyPr wrap="none" rtlCol="0">
            <a:noAutofit/>
          </a:bodyPr>
          <a:lstStyle/>
          <a:p>
            <a:pPr>
              <a:spcBef>
                <a:spcPts val="600"/>
              </a:spcBef>
              <a:buFont typeface="Arial" pitchFamily="34" charset="0"/>
              <a:buChar char="•"/>
            </a:pPr>
            <a:r>
              <a:rPr lang="en-US" dirty="0" smtClean="0"/>
              <a:t> With RC IP Primary </a:t>
            </a:r>
            <a:r>
              <a:rPr lang="en-US" dirty="0" err="1" smtClean="0"/>
              <a:t>InServ</a:t>
            </a:r>
            <a:r>
              <a:rPr lang="en-US" dirty="0" smtClean="0"/>
              <a:t> only needs two nodes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400050" y="80010"/>
            <a:ext cx="8503920" cy="877824"/>
          </a:xfrm>
        </p:spPr>
        <p:txBody>
          <a:bodyPr/>
          <a:lstStyle/>
          <a:p>
            <a:r>
              <a:rPr lang="en-US" dirty="0" smtClean="0"/>
              <a:t>Remote Copy 1:2 FC Cabling</a:t>
            </a:r>
          </a:p>
        </p:txBody>
      </p:sp>
      <p:grpSp>
        <p:nvGrpSpPr>
          <p:cNvPr id="2" name="Group 189"/>
          <p:cNvGrpSpPr/>
          <p:nvPr/>
        </p:nvGrpSpPr>
        <p:grpSpPr>
          <a:xfrm>
            <a:off x="6615738" y="2197980"/>
            <a:ext cx="1295400" cy="2743200"/>
            <a:chOff x="6615738" y="1889760"/>
            <a:chExt cx="1295400" cy="2743200"/>
          </a:xfrm>
        </p:grpSpPr>
        <p:sp>
          <p:nvSpPr>
            <p:cNvPr id="124" name="AutoShape 8"/>
            <p:cNvSpPr>
              <a:spLocks noChangeArrowheads="1"/>
            </p:cNvSpPr>
            <p:nvPr/>
          </p:nvSpPr>
          <p:spPr bwMode="auto">
            <a:xfrm>
              <a:off x="6615738" y="18897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25" name="Picture 9" descr="InSErv_Frontal"/>
            <p:cNvPicPr>
              <a:picLocks noChangeAspect="1" noChangeArrowheads="1"/>
            </p:cNvPicPr>
            <p:nvPr/>
          </p:nvPicPr>
          <p:blipFill>
            <a:blip r:embed="rId3" cstate="print"/>
            <a:srcRect/>
            <a:stretch>
              <a:fillRect/>
            </a:stretch>
          </p:blipFill>
          <p:spPr bwMode="auto">
            <a:xfrm>
              <a:off x="6920538" y="2042160"/>
              <a:ext cx="660400" cy="2438400"/>
            </a:xfrm>
            <a:prstGeom prst="rect">
              <a:avLst/>
            </a:prstGeom>
            <a:noFill/>
            <a:ln w="9525">
              <a:noFill/>
              <a:miter lim="800000"/>
              <a:headEnd/>
              <a:tailEnd/>
            </a:ln>
          </p:spPr>
        </p:pic>
        <p:sp>
          <p:nvSpPr>
            <p:cNvPr id="126" name="AutoShape 10"/>
            <p:cNvSpPr>
              <a:spLocks noChangeArrowheads="1"/>
            </p:cNvSpPr>
            <p:nvPr/>
          </p:nvSpPr>
          <p:spPr bwMode="auto">
            <a:xfrm>
              <a:off x="6844338" y="310896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 name="AutoShape 11"/>
            <p:cNvSpPr>
              <a:spLocks noChangeArrowheads="1"/>
            </p:cNvSpPr>
            <p:nvPr/>
          </p:nvSpPr>
          <p:spPr bwMode="auto">
            <a:xfrm>
              <a:off x="7301538" y="356616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8" name="AutoShape 12"/>
            <p:cNvSpPr>
              <a:spLocks noChangeArrowheads="1"/>
            </p:cNvSpPr>
            <p:nvPr/>
          </p:nvSpPr>
          <p:spPr bwMode="auto">
            <a:xfrm>
              <a:off x="6953876" y="326136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9" name="AutoShape 13"/>
            <p:cNvSpPr>
              <a:spLocks noChangeArrowheads="1"/>
            </p:cNvSpPr>
            <p:nvPr/>
          </p:nvSpPr>
          <p:spPr bwMode="auto">
            <a:xfrm>
              <a:off x="7301538" y="326136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5" name="AutoShape 29"/>
            <p:cNvSpPr>
              <a:spLocks noChangeArrowheads="1"/>
            </p:cNvSpPr>
            <p:nvPr/>
          </p:nvSpPr>
          <p:spPr bwMode="auto">
            <a:xfrm>
              <a:off x="6953876" y="356616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3" name="Group 193"/>
          <p:cNvGrpSpPr/>
          <p:nvPr/>
        </p:nvGrpSpPr>
        <p:grpSpPr>
          <a:xfrm>
            <a:off x="2104698" y="4144890"/>
            <a:ext cx="1295400" cy="2743200"/>
            <a:chOff x="2104698" y="3836670"/>
            <a:chExt cx="1295400" cy="2743200"/>
          </a:xfrm>
        </p:grpSpPr>
        <p:sp>
          <p:nvSpPr>
            <p:cNvPr id="62" name="AutoShape 8"/>
            <p:cNvSpPr>
              <a:spLocks noChangeArrowheads="1"/>
            </p:cNvSpPr>
            <p:nvPr/>
          </p:nvSpPr>
          <p:spPr bwMode="auto">
            <a:xfrm>
              <a:off x="2104698" y="383667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63" name="Picture 9" descr="InSErv_Frontal"/>
            <p:cNvPicPr>
              <a:picLocks noChangeAspect="1" noChangeArrowheads="1"/>
            </p:cNvPicPr>
            <p:nvPr/>
          </p:nvPicPr>
          <p:blipFill>
            <a:blip r:embed="rId3" cstate="print"/>
            <a:srcRect/>
            <a:stretch>
              <a:fillRect/>
            </a:stretch>
          </p:blipFill>
          <p:spPr bwMode="auto">
            <a:xfrm>
              <a:off x="2409498" y="3989070"/>
              <a:ext cx="660400" cy="2438400"/>
            </a:xfrm>
            <a:prstGeom prst="rect">
              <a:avLst/>
            </a:prstGeom>
            <a:noFill/>
            <a:ln w="9525">
              <a:noFill/>
              <a:miter lim="800000"/>
              <a:headEnd/>
              <a:tailEnd/>
            </a:ln>
          </p:spPr>
        </p:pic>
        <p:sp>
          <p:nvSpPr>
            <p:cNvPr id="64" name="AutoShape 10"/>
            <p:cNvSpPr>
              <a:spLocks noChangeArrowheads="1"/>
            </p:cNvSpPr>
            <p:nvPr/>
          </p:nvSpPr>
          <p:spPr bwMode="auto">
            <a:xfrm>
              <a:off x="2333298" y="505587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AutoShape 12"/>
            <p:cNvSpPr>
              <a:spLocks noChangeArrowheads="1"/>
            </p:cNvSpPr>
            <p:nvPr/>
          </p:nvSpPr>
          <p:spPr bwMode="auto">
            <a:xfrm>
              <a:off x="2442836" y="520827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67" name="AutoShape 13"/>
            <p:cNvSpPr>
              <a:spLocks noChangeArrowheads="1"/>
            </p:cNvSpPr>
            <p:nvPr/>
          </p:nvSpPr>
          <p:spPr bwMode="auto">
            <a:xfrm>
              <a:off x="2790498" y="520827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71" name="AutoShape 8"/>
          <p:cNvSpPr>
            <a:spLocks noChangeArrowheads="1"/>
          </p:cNvSpPr>
          <p:nvPr/>
        </p:nvSpPr>
        <p:spPr bwMode="auto">
          <a:xfrm>
            <a:off x="2062788" y="131406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4" name="Group 191"/>
          <p:cNvGrpSpPr/>
          <p:nvPr/>
        </p:nvGrpSpPr>
        <p:grpSpPr>
          <a:xfrm>
            <a:off x="2291388" y="1466460"/>
            <a:ext cx="838200" cy="2438400"/>
            <a:chOff x="2291388" y="1158240"/>
            <a:chExt cx="838200" cy="2438400"/>
          </a:xfrm>
        </p:grpSpPr>
        <p:pic>
          <p:nvPicPr>
            <p:cNvPr id="72" name="Picture 9" descr="InSErv_Frontal"/>
            <p:cNvPicPr>
              <a:picLocks noChangeAspect="1" noChangeArrowheads="1"/>
            </p:cNvPicPr>
            <p:nvPr/>
          </p:nvPicPr>
          <p:blipFill>
            <a:blip r:embed="rId3" cstate="print"/>
            <a:srcRect/>
            <a:stretch>
              <a:fillRect/>
            </a:stretch>
          </p:blipFill>
          <p:spPr bwMode="auto">
            <a:xfrm>
              <a:off x="2367588" y="1158240"/>
              <a:ext cx="660400" cy="2438400"/>
            </a:xfrm>
            <a:prstGeom prst="rect">
              <a:avLst/>
            </a:prstGeom>
            <a:noFill/>
            <a:ln w="9525">
              <a:noFill/>
              <a:miter lim="800000"/>
              <a:headEnd/>
              <a:tailEnd/>
            </a:ln>
          </p:spPr>
        </p:pic>
        <p:sp>
          <p:nvSpPr>
            <p:cNvPr id="73" name="AutoShape 10"/>
            <p:cNvSpPr>
              <a:spLocks noChangeArrowheads="1"/>
            </p:cNvSpPr>
            <p:nvPr/>
          </p:nvSpPr>
          <p:spPr bwMode="auto">
            <a:xfrm>
              <a:off x="2291388" y="222504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 name="AutoShape 12"/>
            <p:cNvSpPr>
              <a:spLocks noChangeArrowheads="1"/>
            </p:cNvSpPr>
            <p:nvPr/>
          </p:nvSpPr>
          <p:spPr bwMode="auto">
            <a:xfrm>
              <a:off x="2400926" y="237744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76" name="AutoShape 13"/>
            <p:cNvSpPr>
              <a:spLocks noChangeArrowheads="1"/>
            </p:cNvSpPr>
            <p:nvPr/>
          </p:nvSpPr>
          <p:spPr bwMode="auto">
            <a:xfrm>
              <a:off x="2748588" y="237744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cxnSp>
        <p:nvCxnSpPr>
          <p:cNvPr id="105" name="Shape 104"/>
          <p:cNvCxnSpPr/>
          <p:nvPr/>
        </p:nvCxnSpPr>
        <p:spPr bwMode="gray">
          <a:xfrm rot="16200000" flipH="1">
            <a:off x="4360456" y="1090460"/>
            <a:ext cx="769620" cy="4417219"/>
          </a:xfrm>
          <a:prstGeom prst="bentConnector2">
            <a:avLst/>
          </a:prstGeom>
          <a:ln w="50800">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07" name="Elbow Connector 106"/>
          <p:cNvCxnSpPr/>
          <p:nvPr/>
        </p:nvCxnSpPr>
        <p:spPr bwMode="gray">
          <a:xfrm rot="16200000" flipH="1">
            <a:off x="4843850" y="954729"/>
            <a:ext cx="769620" cy="4688681"/>
          </a:xfrm>
          <a:prstGeom prst="bentConnector4">
            <a:avLst>
              <a:gd name="adj1" fmla="val 42574"/>
              <a:gd name="adj2" fmla="val 104876"/>
            </a:avLst>
          </a:prstGeom>
          <a:ln w="50800">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13"/>
          <p:cNvCxnSpPr/>
          <p:nvPr/>
        </p:nvCxnSpPr>
        <p:spPr bwMode="gray">
          <a:xfrm rot="5400000" flipH="1" flipV="1">
            <a:off x="4127332" y="2554215"/>
            <a:ext cx="1413510" cy="4511040"/>
          </a:xfrm>
          <a:prstGeom prst="bentConnector3">
            <a:avLst>
              <a:gd name="adj1" fmla="val 39824"/>
            </a:avLst>
          </a:prstGeom>
          <a:ln w="50800">
            <a:solidFill>
              <a:srgbClr val="00B0F0"/>
            </a:solidFill>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18" name="Elbow Connector 117"/>
          <p:cNvCxnSpPr/>
          <p:nvPr/>
        </p:nvCxnSpPr>
        <p:spPr bwMode="gray">
          <a:xfrm rot="5400000" flipH="1" flipV="1">
            <a:off x="4485710" y="2429200"/>
            <a:ext cx="1527810" cy="4646771"/>
          </a:xfrm>
          <a:prstGeom prst="bentConnector4">
            <a:avLst>
              <a:gd name="adj1" fmla="val 21361"/>
              <a:gd name="adj2" fmla="val 104920"/>
            </a:avLst>
          </a:prstGeom>
          <a:ln w="50800">
            <a:solidFill>
              <a:srgbClr val="00B0F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gray">
          <a:xfrm>
            <a:off x="7907676" y="3501772"/>
            <a:ext cx="934950" cy="292813"/>
          </a:xfrm>
          <a:prstGeom prst="rect">
            <a:avLst/>
          </a:prstGeom>
          <a:noFill/>
        </p:spPr>
        <p:txBody>
          <a:bodyPr wrap="none" rtlCol="0">
            <a:noAutofit/>
          </a:bodyPr>
          <a:lstStyle/>
          <a:p>
            <a:pPr>
              <a:spcBef>
                <a:spcPts val="600"/>
              </a:spcBef>
            </a:pPr>
            <a:r>
              <a:rPr lang="en-US" sz="1400" dirty="0" smtClean="0"/>
              <a:t>Primary</a:t>
            </a:r>
          </a:p>
        </p:txBody>
      </p:sp>
      <p:sp>
        <p:nvSpPr>
          <p:cNvPr id="28" name="TextBox 27"/>
          <p:cNvSpPr txBox="1"/>
          <p:nvPr/>
        </p:nvSpPr>
        <p:spPr bwMode="gray">
          <a:xfrm>
            <a:off x="1227761" y="5472699"/>
            <a:ext cx="934950" cy="292813"/>
          </a:xfrm>
          <a:prstGeom prst="rect">
            <a:avLst/>
          </a:prstGeom>
          <a:noFill/>
        </p:spPr>
        <p:txBody>
          <a:bodyPr wrap="none" rtlCol="0">
            <a:noAutofit/>
          </a:bodyPr>
          <a:lstStyle/>
          <a:p>
            <a:pPr>
              <a:spcBef>
                <a:spcPts val="600"/>
              </a:spcBef>
            </a:pPr>
            <a:r>
              <a:rPr lang="en-US" sz="1400" dirty="0" smtClean="0"/>
              <a:t>Target 2</a:t>
            </a:r>
          </a:p>
        </p:txBody>
      </p:sp>
      <p:sp>
        <p:nvSpPr>
          <p:cNvPr id="29" name="TextBox 28"/>
          <p:cNvSpPr txBox="1"/>
          <p:nvPr/>
        </p:nvSpPr>
        <p:spPr bwMode="gray">
          <a:xfrm>
            <a:off x="1287694" y="1679822"/>
            <a:ext cx="934950" cy="292813"/>
          </a:xfrm>
          <a:prstGeom prst="rect">
            <a:avLst/>
          </a:prstGeom>
          <a:noFill/>
        </p:spPr>
        <p:txBody>
          <a:bodyPr wrap="none" rtlCol="0">
            <a:noAutofit/>
          </a:bodyPr>
          <a:lstStyle/>
          <a:p>
            <a:pPr>
              <a:spcBef>
                <a:spcPts val="600"/>
              </a:spcBef>
            </a:pPr>
            <a:r>
              <a:rPr lang="en-US" sz="1400" dirty="0" smtClean="0"/>
              <a:t>Target 1</a:t>
            </a:r>
          </a:p>
        </p:txBody>
      </p:sp>
      <p:sp>
        <p:nvSpPr>
          <p:cNvPr id="31" name="TextBox 30"/>
          <p:cNvSpPr txBox="1"/>
          <p:nvPr/>
        </p:nvSpPr>
        <p:spPr bwMode="gray">
          <a:xfrm>
            <a:off x="503434" y="1037690"/>
            <a:ext cx="914400" cy="400692"/>
          </a:xfrm>
          <a:prstGeom prst="rect">
            <a:avLst/>
          </a:prstGeom>
          <a:noFill/>
        </p:spPr>
        <p:txBody>
          <a:bodyPr wrap="none" rtlCol="0">
            <a:noAutofit/>
          </a:bodyPr>
          <a:lstStyle/>
          <a:p>
            <a:pPr>
              <a:spcBef>
                <a:spcPts val="600"/>
              </a:spcBef>
              <a:buFont typeface="Arial" pitchFamily="34" charset="0"/>
              <a:buChar char="•"/>
            </a:pPr>
            <a:endParaRPr lang="en-US" dirty="0" smtClean="0"/>
          </a:p>
        </p:txBody>
      </p:sp>
      <p:sp>
        <p:nvSpPr>
          <p:cNvPr id="32" name="TextBox 31"/>
          <p:cNvSpPr txBox="1"/>
          <p:nvPr/>
        </p:nvSpPr>
        <p:spPr bwMode="gray">
          <a:xfrm>
            <a:off x="318502" y="873304"/>
            <a:ext cx="5363110" cy="441789"/>
          </a:xfrm>
          <a:prstGeom prst="rect">
            <a:avLst/>
          </a:prstGeom>
          <a:noFill/>
        </p:spPr>
        <p:txBody>
          <a:bodyPr wrap="none" rtlCol="0">
            <a:noAutofit/>
          </a:bodyPr>
          <a:lstStyle/>
          <a:p>
            <a:pPr>
              <a:spcBef>
                <a:spcPts val="600"/>
              </a:spcBef>
              <a:buFont typeface="Arial" pitchFamily="34" charset="0"/>
              <a:buChar char="•"/>
            </a:pPr>
            <a:r>
              <a:rPr lang="en-US" dirty="0" smtClean="0"/>
              <a:t> With RC IP Primary </a:t>
            </a:r>
            <a:r>
              <a:rPr lang="en-US" dirty="0" err="1" smtClean="0"/>
              <a:t>InServ</a:t>
            </a:r>
            <a:r>
              <a:rPr lang="en-US" dirty="0" smtClean="0"/>
              <a:t> only needs two nodes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61" name="Rectangle 39"/>
          <p:cNvSpPr>
            <a:spLocks noGrp="1" noChangeArrowheads="1"/>
          </p:cNvSpPr>
          <p:nvPr>
            <p:ph type="body" idx="1"/>
          </p:nvPr>
        </p:nvSpPr>
        <p:spPr>
          <a:xfrm>
            <a:off x="342900" y="1600200"/>
            <a:ext cx="3649663" cy="5243513"/>
          </a:xfrm>
        </p:spPr>
        <p:txBody>
          <a:bodyPr/>
          <a:lstStyle/>
          <a:p>
            <a:pPr>
              <a:spcBef>
                <a:spcPts val="1200"/>
              </a:spcBef>
            </a:pPr>
            <a:r>
              <a:rPr lang="en-US" dirty="0" smtClean="0"/>
              <a:t>Resilient </a:t>
            </a:r>
          </a:p>
          <a:p>
            <a:pPr lvl="1">
              <a:spcBef>
                <a:spcPts val="600"/>
              </a:spcBef>
            </a:pPr>
            <a:r>
              <a:rPr lang="en-US" dirty="0" smtClean="0"/>
              <a:t>RPO 0 at DR site</a:t>
            </a:r>
          </a:p>
          <a:p>
            <a:pPr lvl="1">
              <a:spcBef>
                <a:spcPts val="600"/>
              </a:spcBef>
            </a:pPr>
            <a:r>
              <a:rPr lang="en-US" dirty="0" smtClean="0"/>
              <a:t>Zero I/O loss independent of distance </a:t>
            </a:r>
          </a:p>
          <a:p>
            <a:pPr lvl="1">
              <a:spcBef>
                <a:spcPts val="600"/>
              </a:spcBef>
            </a:pPr>
            <a:r>
              <a:rPr lang="en-US" dirty="0" smtClean="0"/>
              <a:t>Fastest recovery available for long distance DR</a:t>
            </a:r>
            <a:endParaRPr lang="en-US" sz="2000" dirty="0" smtClean="0"/>
          </a:p>
          <a:p>
            <a:pPr>
              <a:spcBef>
                <a:spcPts val="1200"/>
              </a:spcBef>
            </a:pPr>
            <a:r>
              <a:rPr lang="en-US" dirty="0" smtClean="0"/>
              <a:t>Adaptable</a:t>
            </a:r>
          </a:p>
          <a:p>
            <a:pPr lvl="1">
              <a:spcBef>
                <a:spcPts val="600"/>
              </a:spcBef>
            </a:pPr>
            <a:r>
              <a:rPr lang="en-US" dirty="0" smtClean="0"/>
              <a:t>Complete distance flexibility</a:t>
            </a:r>
          </a:p>
          <a:p>
            <a:r>
              <a:rPr lang="en-US" dirty="0" smtClean="0"/>
              <a:t>All </a:t>
            </a:r>
            <a:r>
              <a:rPr lang="en-US" dirty="0" err="1" smtClean="0"/>
              <a:t>InServs</a:t>
            </a:r>
            <a:r>
              <a:rPr lang="en-US" dirty="0" smtClean="0"/>
              <a:t> must have four nodes</a:t>
            </a:r>
          </a:p>
          <a:p>
            <a:r>
              <a:rPr lang="en-US" dirty="0" smtClean="0"/>
              <a:t>No bi-directional relationships allowed</a:t>
            </a:r>
          </a:p>
          <a:p>
            <a:pPr>
              <a:buNone/>
            </a:pPr>
            <a:endParaRPr lang="en-US" sz="2000" dirty="0" smtClean="0"/>
          </a:p>
        </p:txBody>
      </p:sp>
      <p:sp>
        <p:nvSpPr>
          <p:cNvPr id="31762" name="Rectangle 40"/>
          <p:cNvSpPr>
            <a:spLocks noGrp="1" noChangeArrowheads="1"/>
          </p:cNvSpPr>
          <p:nvPr>
            <p:ph type="title"/>
          </p:nvPr>
        </p:nvSpPr>
        <p:spPr>
          <a:noFill/>
        </p:spPr>
        <p:txBody>
          <a:bodyPr/>
          <a:lstStyle/>
          <a:p>
            <a:r>
              <a:rPr lang="en-US" dirty="0" smtClean="0"/>
              <a:t>Synchronous Long Distance   </a:t>
            </a:r>
          </a:p>
        </p:txBody>
      </p:sp>
      <p:sp>
        <p:nvSpPr>
          <p:cNvPr id="31765" name="Text Box 43"/>
          <p:cNvSpPr txBox="1">
            <a:spLocks noChangeArrowheads="1"/>
          </p:cNvSpPr>
          <p:nvPr/>
        </p:nvSpPr>
        <p:spPr bwMode="auto">
          <a:xfrm>
            <a:off x="5943600" y="6273800"/>
            <a:ext cx="3048000" cy="284163"/>
          </a:xfrm>
          <a:prstGeom prst="rect">
            <a:avLst/>
          </a:prstGeom>
          <a:noFill/>
          <a:ln w="9525">
            <a:noFill/>
            <a:miter lim="800000"/>
            <a:headEnd/>
            <a:tailEnd/>
          </a:ln>
        </p:spPr>
        <p:txBody>
          <a:bodyPr>
            <a:spAutoFit/>
          </a:bodyPr>
          <a:lstStyle/>
          <a:p>
            <a:pPr>
              <a:spcBef>
                <a:spcPct val="50000"/>
              </a:spcBef>
            </a:pPr>
            <a:r>
              <a:rPr lang="en-US" sz="1200">
                <a:latin typeface="Arial" pitchFamily="34" charset="0"/>
              </a:rPr>
              <a:t>* Requires 4+ nodes in the InServ</a:t>
            </a:r>
          </a:p>
        </p:txBody>
      </p:sp>
      <p:sp>
        <p:nvSpPr>
          <p:cNvPr id="82" name="Rectangle 2"/>
          <p:cNvSpPr>
            <a:spLocks noChangeArrowheads="1"/>
          </p:cNvSpPr>
          <p:nvPr/>
        </p:nvSpPr>
        <p:spPr bwMode="auto">
          <a:xfrm>
            <a:off x="4191000" y="1606550"/>
            <a:ext cx="4648200" cy="4267200"/>
          </a:xfrm>
          <a:prstGeom prst="rect">
            <a:avLst/>
          </a:prstGeom>
          <a:gradFill flip="none" rotWithShape="1">
            <a:gsLst>
              <a:gs pos="0">
                <a:srgbClr val="898B8F"/>
              </a:gs>
              <a:gs pos="100000">
                <a:srgbClr val="3D393B"/>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marR="0" lvl="0" indent="0" algn="ctr" fontAlgn="auto">
              <a:lnSpc>
                <a:spcPct val="100000"/>
              </a:lnSpc>
              <a:spcBef>
                <a:spcPts val="0"/>
              </a:spcBef>
              <a:spcAft>
                <a:spcPts val="0"/>
              </a:spcAft>
              <a:buClrTx/>
              <a:buSzTx/>
              <a:buFontTx/>
              <a:buNone/>
              <a:tabLst/>
              <a:defRPr/>
            </a:pPr>
            <a:endParaRPr lang="en-GB" dirty="0" smtClean="0">
              <a:solidFill>
                <a:schemeClr val="bg1"/>
              </a:solidFill>
            </a:endParaRPr>
          </a:p>
        </p:txBody>
      </p:sp>
      <p:sp>
        <p:nvSpPr>
          <p:cNvPr id="83" name="Rectangle 3"/>
          <p:cNvSpPr>
            <a:spLocks noChangeArrowheads="1"/>
          </p:cNvSpPr>
          <p:nvPr/>
        </p:nvSpPr>
        <p:spPr bwMode="auto">
          <a:xfrm>
            <a:off x="4572000" y="3054350"/>
            <a:ext cx="9144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Primary*</a:t>
            </a:r>
          </a:p>
        </p:txBody>
      </p:sp>
      <p:sp>
        <p:nvSpPr>
          <p:cNvPr id="84" name="Rectangle 4"/>
          <p:cNvSpPr>
            <a:spLocks noChangeArrowheads="1"/>
          </p:cNvSpPr>
          <p:nvPr/>
        </p:nvSpPr>
        <p:spPr bwMode="auto">
          <a:xfrm>
            <a:off x="7391400" y="305435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Synch Site*</a:t>
            </a:r>
          </a:p>
        </p:txBody>
      </p:sp>
      <p:sp>
        <p:nvSpPr>
          <p:cNvPr id="85" name="Rectangle 5"/>
          <p:cNvSpPr>
            <a:spLocks noChangeArrowheads="1"/>
          </p:cNvSpPr>
          <p:nvPr/>
        </p:nvSpPr>
        <p:spPr bwMode="auto">
          <a:xfrm>
            <a:off x="5486400" y="1670050"/>
            <a:ext cx="2438400" cy="241300"/>
          </a:xfrm>
          <a:prstGeom prst="rect">
            <a:avLst/>
          </a:prstGeom>
          <a:noFill/>
          <a:ln w="9525">
            <a:noFill/>
            <a:miter lim="800000"/>
            <a:headEnd/>
            <a:tailEnd/>
          </a:ln>
        </p:spPr>
        <p:txBody>
          <a:bodyPr/>
          <a:lstStyle/>
          <a:p>
            <a:pPr marL="225425" indent="-225425" algn="ctr">
              <a:spcBef>
                <a:spcPct val="20000"/>
              </a:spcBef>
              <a:buClr>
                <a:schemeClr val="bg1"/>
              </a:buClr>
            </a:pPr>
            <a:r>
              <a:rPr lang="en-US" sz="1400">
                <a:solidFill>
                  <a:schemeClr val="bg1"/>
                </a:solidFill>
                <a:latin typeface="Arial" pitchFamily="34" charset="0"/>
              </a:rPr>
              <a:t>3PAR Synchronous LD</a:t>
            </a:r>
          </a:p>
          <a:p>
            <a:pPr marL="225425" indent="-225425" algn="ctr">
              <a:spcBef>
                <a:spcPct val="20000"/>
              </a:spcBef>
              <a:buClr>
                <a:schemeClr val="bg1"/>
              </a:buClr>
            </a:pPr>
            <a:r>
              <a:rPr lang="en-US" sz="1400">
                <a:solidFill>
                  <a:schemeClr val="bg1"/>
                </a:solidFill>
                <a:latin typeface="Arial" pitchFamily="34" charset="0"/>
              </a:rPr>
              <a:t>Remote Copy</a:t>
            </a:r>
          </a:p>
        </p:txBody>
      </p:sp>
      <p:grpSp>
        <p:nvGrpSpPr>
          <p:cNvPr id="86" name="Group 6"/>
          <p:cNvGrpSpPr>
            <a:grpSpLocks/>
          </p:cNvGrpSpPr>
          <p:nvPr/>
        </p:nvGrpSpPr>
        <p:grpSpPr bwMode="auto">
          <a:xfrm>
            <a:off x="4267200" y="2063755"/>
            <a:ext cx="1524000" cy="914401"/>
            <a:chOff x="240" y="3035"/>
            <a:chExt cx="960" cy="576"/>
          </a:xfrm>
        </p:grpSpPr>
        <p:sp>
          <p:nvSpPr>
            <p:cNvPr id="87" name="Rectangle 7"/>
            <p:cNvSpPr>
              <a:spLocks noChangeArrowheads="1"/>
            </p:cNvSpPr>
            <p:nvPr/>
          </p:nvSpPr>
          <p:spPr bwMode="auto">
            <a:xfrm>
              <a:off x="517" y="3035"/>
              <a:ext cx="391" cy="576"/>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chemeClr val="bg1"/>
                </a:solidFill>
                <a:effectLst/>
                <a:uLnTx/>
                <a:uFillTx/>
                <a:latin typeface="Arial" pitchFamily="34" charset="0"/>
              </a:endParaRPr>
            </a:p>
          </p:txBody>
        </p:sp>
        <p:sp>
          <p:nvSpPr>
            <p:cNvPr id="90" name="Text Box 14"/>
            <p:cNvSpPr txBox="1">
              <a:spLocks noChangeArrowheads="1"/>
            </p:cNvSpPr>
            <p:nvPr/>
          </p:nvSpPr>
          <p:spPr bwMode="auto">
            <a:xfrm>
              <a:off x="240" y="3072"/>
              <a:ext cx="960" cy="288"/>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200" b="0" i="0" u="none" strike="noStrike" kern="0" cap="none" spc="0" normalizeH="0" baseline="0" noProof="0" dirty="0" smtClean="0">
                  <a:ln>
                    <a:noFill/>
                  </a:ln>
                  <a:solidFill>
                    <a:schemeClr val="bg1"/>
                  </a:solidFill>
                  <a:effectLst/>
                  <a:uLnTx/>
                  <a:uFillTx/>
                  <a:latin typeface="Arial" pitchFamily="34" charset="0"/>
                </a:rPr>
                <a:t>Thin Provisioned Base Volume</a:t>
              </a:r>
            </a:p>
          </p:txBody>
        </p:sp>
      </p:grpSp>
      <p:grpSp>
        <p:nvGrpSpPr>
          <p:cNvPr id="95" name="Group 15"/>
          <p:cNvGrpSpPr>
            <a:grpSpLocks/>
          </p:cNvGrpSpPr>
          <p:nvPr/>
        </p:nvGrpSpPr>
        <p:grpSpPr bwMode="auto">
          <a:xfrm>
            <a:off x="7696200" y="2063750"/>
            <a:ext cx="620713" cy="914400"/>
            <a:chOff x="1669" y="3083"/>
            <a:chExt cx="391" cy="576"/>
          </a:xfrm>
        </p:grpSpPr>
        <p:sp>
          <p:nvSpPr>
            <p:cNvPr id="96" name="Rectangle 16"/>
            <p:cNvSpPr>
              <a:spLocks noChangeArrowheads="1"/>
            </p:cNvSpPr>
            <p:nvPr/>
          </p:nvSpPr>
          <p:spPr bwMode="auto">
            <a:xfrm>
              <a:off x="1669" y="3083"/>
              <a:ext cx="391" cy="576"/>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7" name="Rectangle 17"/>
            <p:cNvSpPr>
              <a:spLocks noChangeArrowheads="1"/>
            </p:cNvSpPr>
            <p:nvPr/>
          </p:nvSpPr>
          <p:spPr bwMode="auto">
            <a:xfrm>
              <a:off x="1669" y="3467"/>
              <a:ext cx="391" cy="192"/>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98" name="Group 18"/>
            <p:cNvGrpSpPr>
              <a:grpSpLocks/>
            </p:cNvGrpSpPr>
            <p:nvPr/>
          </p:nvGrpSpPr>
          <p:grpSpPr bwMode="auto">
            <a:xfrm>
              <a:off x="1728" y="3513"/>
              <a:ext cx="289" cy="96"/>
              <a:chOff x="2592" y="1916"/>
              <a:chExt cx="720" cy="192"/>
            </a:xfrm>
          </p:grpSpPr>
          <p:sp>
            <p:nvSpPr>
              <p:cNvPr id="99" name="AutoShape 19"/>
              <p:cNvSpPr>
                <a:spLocks noChangeArrowheads="1"/>
              </p:cNvSpPr>
              <p:nvPr/>
            </p:nvSpPr>
            <p:spPr bwMode="auto">
              <a:xfrm>
                <a:off x="2592"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 name="AutoShape 20"/>
              <p:cNvSpPr>
                <a:spLocks noChangeArrowheads="1"/>
              </p:cNvSpPr>
              <p:nvPr/>
            </p:nvSpPr>
            <p:spPr bwMode="auto">
              <a:xfrm>
                <a:off x="2774"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 name="AutoShape 21"/>
              <p:cNvSpPr>
                <a:spLocks noChangeArrowheads="1"/>
              </p:cNvSpPr>
              <p:nvPr/>
            </p:nvSpPr>
            <p:spPr bwMode="auto">
              <a:xfrm>
                <a:off x="2966"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 name="AutoShape 22"/>
              <p:cNvSpPr>
                <a:spLocks noChangeArrowheads="1"/>
              </p:cNvSpPr>
              <p:nvPr/>
            </p:nvSpPr>
            <p:spPr bwMode="auto">
              <a:xfrm>
                <a:off x="3158"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sp>
        <p:nvSpPr>
          <p:cNvPr id="103" name="Rectangle 23"/>
          <p:cNvSpPr>
            <a:spLocks noChangeArrowheads="1"/>
          </p:cNvSpPr>
          <p:nvPr/>
        </p:nvSpPr>
        <p:spPr bwMode="auto">
          <a:xfrm>
            <a:off x="6042025" y="5572125"/>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dirty="0">
                <a:solidFill>
                  <a:schemeClr val="bg1"/>
                </a:solidFill>
                <a:latin typeface="Arial" pitchFamily="34" charset="0"/>
              </a:rPr>
              <a:t>DR Site*</a:t>
            </a:r>
          </a:p>
        </p:txBody>
      </p:sp>
      <p:grpSp>
        <p:nvGrpSpPr>
          <p:cNvPr id="104" name="Group 24"/>
          <p:cNvGrpSpPr>
            <a:grpSpLocks/>
          </p:cNvGrpSpPr>
          <p:nvPr/>
        </p:nvGrpSpPr>
        <p:grpSpPr bwMode="auto">
          <a:xfrm>
            <a:off x="6346825" y="4581525"/>
            <a:ext cx="620713" cy="914400"/>
            <a:chOff x="1669" y="3083"/>
            <a:chExt cx="391" cy="576"/>
          </a:xfrm>
        </p:grpSpPr>
        <p:sp>
          <p:nvSpPr>
            <p:cNvPr id="105" name="Rectangle 25"/>
            <p:cNvSpPr>
              <a:spLocks noChangeArrowheads="1"/>
            </p:cNvSpPr>
            <p:nvPr/>
          </p:nvSpPr>
          <p:spPr bwMode="auto">
            <a:xfrm>
              <a:off x="1669" y="3083"/>
              <a:ext cx="391" cy="576"/>
            </a:xfrm>
            <a:prstGeom prst="rect">
              <a:avLst/>
            </a:prstGeom>
            <a:noFill/>
            <a:ln w="9525">
              <a:solidFill>
                <a:srgbClr val="FFFFFF"/>
              </a:solidFill>
              <a:prstDash val="sysDot"/>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06" name="Rectangle 26"/>
            <p:cNvSpPr>
              <a:spLocks noChangeArrowheads="1"/>
            </p:cNvSpPr>
            <p:nvPr/>
          </p:nvSpPr>
          <p:spPr bwMode="auto">
            <a:xfrm>
              <a:off x="1669" y="3467"/>
              <a:ext cx="391" cy="192"/>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07" name="Group 27"/>
            <p:cNvGrpSpPr>
              <a:grpSpLocks/>
            </p:cNvGrpSpPr>
            <p:nvPr/>
          </p:nvGrpSpPr>
          <p:grpSpPr bwMode="auto">
            <a:xfrm>
              <a:off x="1728" y="3513"/>
              <a:ext cx="289" cy="96"/>
              <a:chOff x="2592" y="1916"/>
              <a:chExt cx="720" cy="192"/>
            </a:xfrm>
          </p:grpSpPr>
          <p:sp>
            <p:nvSpPr>
              <p:cNvPr id="108" name="AutoShape 28"/>
              <p:cNvSpPr>
                <a:spLocks noChangeArrowheads="1"/>
              </p:cNvSpPr>
              <p:nvPr/>
            </p:nvSpPr>
            <p:spPr bwMode="auto">
              <a:xfrm>
                <a:off x="2592"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 name="AutoShape 29"/>
              <p:cNvSpPr>
                <a:spLocks noChangeArrowheads="1"/>
              </p:cNvSpPr>
              <p:nvPr/>
            </p:nvSpPr>
            <p:spPr bwMode="auto">
              <a:xfrm>
                <a:off x="2774"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 name="AutoShape 30"/>
              <p:cNvSpPr>
                <a:spLocks noChangeArrowheads="1"/>
              </p:cNvSpPr>
              <p:nvPr/>
            </p:nvSpPr>
            <p:spPr bwMode="auto">
              <a:xfrm>
                <a:off x="2966"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 name="AutoShape 31"/>
              <p:cNvSpPr>
                <a:spLocks noChangeArrowheads="1"/>
              </p:cNvSpPr>
              <p:nvPr/>
            </p:nvSpPr>
            <p:spPr bwMode="auto">
              <a:xfrm>
                <a:off x="3158" y="1916"/>
                <a:ext cx="154" cy="192"/>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cxnSp>
        <p:nvCxnSpPr>
          <p:cNvPr id="112" name="AutoShape 32"/>
          <p:cNvCxnSpPr>
            <a:cxnSpLocks noChangeShapeType="1"/>
          </p:cNvCxnSpPr>
          <p:nvPr/>
        </p:nvCxnSpPr>
        <p:spPr bwMode="auto">
          <a:xfrm>
            <a:off x="5327650" y="2825750"/>
            <a:ext cx="1330325" cy="1755775"/>
          </a:xfrm>
          <a:prstGeom prst="straightConnector1">
            <a:avLst/>
          </a:prstGeom>
          <a:noFill/>
          <a:ln w="38100">
            <a:solidFill>
              <a:srgbClr val="FFFF00"/>
            </a:solidFill>
            <a:round/>
            <a:headEnd/>
            <a:tailEnd type="stealth" w="sm" len="med"/>
          </a:ln>
        </p:spPr>
      </p:cxnSp>
      <p:sp>
        <p:nvSpPr>
          <p:cNvPr id="113" name="Rectangle 33"/>
          <p:cNvSpPr>
            <a:spLocks noChangeArrowheads="1"/>
          </p:cNvSpPr>
          <p:nvPr/>
        </p:nvSpPr>
        <p:spPr bwMode="auto">
          <a:xfrm>
            <a:off x="5929313" y="2516188"/>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Synchronous</a:t>
            </a:r>
          </a:p>
        </p:txBody>
      </p:sp>
      <p:sp>
        <p:nvSpPr>
          <p:cNvPr id="114" name="Rectangle 34"/>
          <p:cNvSpPr>
            <a:spLocks noChangeArrowheads="1"/>
          </p:cNvSpPr>
          <p:nvPr/>
        </p:nvSpPr>
        <p:spPr bwMode="auto">
          <a:xfrm>
            <a:off x="5922963" y="2843213"/>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Fibre Channel</a:t>
            </a:r>
          </a:p>
        </p:txBody>
      </p:sp>
      <p:sp>
        <p:nvSpPr>
          <p:cNvPr id="115" name="Rectangle 35"/>
          <p:cNvSpPr>
            <a:spLocks noChangeArrowheads="1"/>
          </p:cNvSpPr>
          <p:nvPr/>
        </p:nvSpPr>
        <p:spPr bwMode="auto">
          <a:xfrm rot="3000000">
            <a:off x="5179219" y="3577432"/>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IP or FCIP</a:t>
            </a:r>
          </a:p>
        </p:txBody>
      </p:sp>
      <p:sp>
        <p:nvSpPr>
          <p:cNvPr id="116" name="Rectangle 36"/>
          <p:cNvSpPr>
            <a:spLocks noChangeArrowheads="1"/>
          </p:cNvSpPr>
          <p:nvPr/>
        </p:nvSpPr>
        <p:spPr bwMode="auto">
          <a:xfrm rot="3000000">
            <a:off x="5649119" y="3396457"/>
            <a:ext cx="1284287" cy="228600"/>
          </a:xfrm>
          <a:prstGeom prst="rect">
            <a:avLst/>
          </a:prstGeom>
          <a:noFill/>
          <a:ln w="9525">
            <a:noFill/>
            <a:miter lim="800000"/>
            <a:headEnd/>
            <a:tailEnd/>
          </a:ln>
        </p:spPr>
        <p:txBody>
          <a:bodyPr/>
          <a:lstStyle/>
          <a:p>
            <a:pPr marL="225425" indent="-225425" algn="ctr">
              <a:spcBef>
                <a:spcPct val="20000"/>
              </a:spcBef>
              <a:buClr>
                <a:schemeClr val="bg1"/>
              </a:buClr>
            </a:pPr>
            <a:r>
              <a:rPr lang="en-US" sz="1200">
                <a:solidFill>
                  <a:schemeClr val="bg1"/>
                </a:solidFill>
                <a:latin typeface="Arial" pitchFamily="34" charset="0"/>
              </a:rPr>
              <a:t>Asynchronous</a:t>
            </a:r>
          </a:p>
          <a:p>
            <a:pPr marL="225425" indent="-225425" algn="ctr">
              <a:spcBef>
                <a:spcPct val="20000"/>
              </a:spcBef>
              <a:buClr>
                <a:schemeClr val="bg1"/>
              </a:buClr>
            </a:pPr>
            <a:r>
              <a:rPr lang="en-US" sz="1200">
                <a:solidFill>
                  <a:schemeClr val="bg1"/>
                </a:solidFill>
                <a:latin typeface="Arial" pitchFamily="34" charset="0"/>
              </a:rPr>
              <a:t>Periodic</a:t>
            </a:r>
          </a:p>
        </p:txBody>
      </p:sp>
      <p:cxnSp>
        <p:nvCxnSpPr>
          <p:cNvPr id="117" name="AutoShape 37"/>
          <p:cNvCxnSpPr>
            <a:cxnSpLocks noChangeShapeType="1"/>
            <a:endCxn id="97" idx="1"/>
          </p:cNvCxnSpPr>
          <p:nvPr/>
        </p:nvCxnSpPr>
        <p:spPr bwMode="auto">
          <a:xfrm>
            <a:off x="5327650" y="2825750"/>
            <a:ext cx="2368550" cy="0"/>
          </a:xfrm>
          <a:prstGeom prst="straightConnector1">
            <a:avLst/>
          </a:prstGeom>
          <a:noFill/>
          <a:ln w="38100">
            <a:solidFill>
              <a:srgbClr val="FFCC00"/>
            </a:solidFill>
            <a:round/>
            <a:headEnd/>
            <a:tailEnd type="stealth" w="sm" len="med"/>
          </a:ln>
        </p:spPr>
      </p:cxnSp>
      <p:cxnSp>
        <p:nvCxnSpPr>
          <p:cNvPr id="118" name="AutoShape 38"/>
          <p:cNvCxnSpPr>
            <a:cxnSpLocks noChangeShapeType="1"/>
            <a:stCxn id="97" idx="1"/>
            <a:endCxn id="105" idx="0"/>
          </p:cNvCxnSpPr>
          <p:nvPr/>
        </p:nvCxnSpPr>
        <p:spPr bwMode="auto">
          <a:xfrm flipH="1">
            <a:off x="6657975" y="2825750"/>
            <a:ext cx="1038225" cy="1755775"/>
          </a:xfrm>
          <a:prstGeom prst="straightConnector1">
            <a:avLst/>
          </a:prstGeom>
          <a:noFill/>
          <a:ln w="19050">
            <a:solidFill>
              <a:srgbClr val="FFCC00"/>
            </a:solidFill>
            <a:prstDash val="dash"/>
            <a:round/>
            <a:headEnd/>
            <a:tailEnd type="stealth" w="sm" len="med"/>
          </a:ln>
        </p:spPr>
      </p:cxnSp>
      <p:sp>
        <p:nvSpPr>
          <p:cNvPr id="119" name="Text Box 42"/>
          <p:cNvSpPr txBox="1">
            <a:spLocks noChangeArrowheads="1"/>
          </p:cNvSpPr>
          <p:nvPr/>
        </p:nvSpPr>
        <p:spPr bwMode="auto">
          <a:xfrm>
            <a:off x="7731125" y="3873500"/>
            <a:ext cx="1063625" cy="954107"/>
          </a:xfrm>
          <a:prstGeom prst="rect">
            <a:avLst/>
          </a:prstGeom>
          <a:noFill/>
          <a:ln w="9525">
            <a:noFill/>
            <a:miter lim="800000"/>
            <a:headEnd/>
            <a:tailEnd/>
          </a:ln>
        </p:spPr>
        <p:txBody>
          <a:bodyPr wrap="square">
            <a:spAutoFit/>
          </a:bodyPr>
          <a:lstStyle/>
          <a:p>
            <a:pPr algn="ctr">
              <a:spcBef>
                <a:spcPct val="50000"/>
              </a:spcBef>
            </a:pPr>
            <a:r>
              <a:rPr lang="en-US" sz="1400" u="sng" dirty="0" err="1">
                <a:solidFill>
                  <a:schemeClr val="bg1"/>
                </a:solidFill>
                <a:latin typeface="Arial" pitchFamily="34" charset="0"/>
              </a:rPr>
              <a:t>InServ</a:t>
            </a:r>
            <a:r>
              <a:rPr lang="en-US" sz="1400" u="sng" dirty="0">
                <a:solidFill>
                  <a:schemeClr val="bg1"/>
                </a:solidFill>
                <a:latin typeface="Arial" pitchFamily="34" charset="0"/>
              </a:rPr>
              <a:t>*</a:t>
            </a:r>
          </a:p>
          <a:p>
            <a:pPr algn="ctr">
              <a:spcBef>
                <a:spcPct val="50000"/>
              </a:spcBef>
            </a:pPr>
            <a:r>
              <a:rPr lang="en-US" sz="1400" dirty="0" smtClean="0">
                <a:solidFill>
                  <a:srgbClr val="FFFF00"/>
                </a:solidFill>
                <a:latin typeface="Arial" pitchFamily="34" charset="0"/>
              </a:rPr>
              <a:t>S400 T400</a:t>
            </a:r>
          </a:p>
          <a:p>
            <a:pPr algn="ctr">
              <a:spcBef>
                <a:spcPct val="50000"/>
              </a:spcBef>
            </a:pPr>
            <a:r>
              <a:rPr lang="en-US" sz="1400" dirty="0" smtClean="0">
                <a:solidFill>
                  <a:srgbClr val="FFFF00"/>
                </a:solidFill>
                <a:latin typeface="Arial" pitchFamily="34" charset="0"/>
              </a:rPr>
              <a:t>S800 T800</a:t>
            </a:r>
            <a:endParaRPr lang="en-US" sz="1400" dirty="0">
              <a:solidFill>
                <a:srgbClr val="FFFF00"/>
              </a:solidFill>
              <a:latin typeface="Arial" pitchFamily="34" charset="0"/>
            </a:endParaRPr>
          </a:p>
        </p:txBody>
      </p:sp>
      <p:sp>
        <p:nvSpPr>
          <p:cNvPr id="120" name="Rectangle 17"/>
          <p:cNvSpPr>
            <a:spLocks noChangeArrowheads="1"/>
          </p:cNvSpPr>
          <p:nvPr/>
        </p:nvSpPr>
        <p:spPr bwMode="auto">
          <a:xfrm>
            <a:off x="4707367" y="2664385"/>
            <a:ext cx="620713" cy="304800"/>
          </a:xfrm>
          <a:prstGeom prst="rect">
            <a:avLst/>
          </a:prstGeom>
          <a:solidFill>
            <a:srgbClr val="009ABE"/>
          </a:solidFill>
          <a:ln w="9525">
            <a:solidFill>
              <a:srgbClr val="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1" name="AutoShape 19"/>
          <p:cNvSpPr>
            <a:spLocks noChangeArrowheads="1"/>
          </p:cNvSpPr>
          <p:nvPr/>
        </p:nvSpPr>
        <p:spPr bwMode="auto">
          <a:xfrm>
            <a:off x="4790169" y="2751338"/>
            <a:ext cx="98130" cy="152400"/>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 name="AutoShape 20"/>
          <p:cNvSpPr>
            <a:spLocks noChangeArrowheads="1"/>
          </p:cNvSpPr>
          <p:nvPr/>
        </p:nvSpPr>
        <p:spPr bwMode="auto">
          <a:xfrm>
            <a:off x="4906140" y="2751338"/>
            <a:ext cx="98130" cy="152400"/>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 name="AutoShape 21"/>
          <p:cNvSpPr>
            <a:spLocks noChangeArrowheads="1"/>
          </p:cNvSpPr>
          <p:nvPr/>
        </p:nvSpPr>
        <p:spPr bwMode="auto">
          <a:xfrm>
            <a:off x="5028484" y="2751338"/>
            <a:ext cx="98130" cy="152400"/>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 name="AutoShape 22"/>
          <p:cNvSpPr>
            <a:spLocks noChangeArrowheads="1"/>
          </p:cNvSpPr>
          <p:nvPr/>
        </p:nvSpPr>
        <p:spPr bwMode="auto">
          <a:xfrm>
            <a:off x="5150827" y="2751338"/>
            <a:ext cx="98130" cy="152400"/>
          </a:xfrm>
          <a:prstGeom prst="can">
            <a:avLst>
              <a:gd name="adj" fmla="val 31169"/>
            </a:avLst>
          </a:prstGeom>
          <a:no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4219"/>
            <a:ext cx="9143999" cy="545250"/>
          </a:xfrm>
        </p:spPr>
        <p:txBody>
          <a:bodyPr/>
          <a:lstStyle/>
          <a:p>
            <a:r>
              <a:rPr lang="en-US" dirty="0" smtClean="0"/>
              <a:t>Synchronous Long Distance Cabling Example</a:t>
            </a:r>
            <a:endParaRPr lang="en-US" dirty="0"/>
          </a:p>
        </p:txBody>
      </p:sp>
      <p:pic>
        <p:nvPicPr>
          <p:cNvPr id="75778" name="Picture 2"/>
          <p:cNvPicPr>
            <a:picLocks noChangeAspect="1" noChangeArrowheads="1"/>
          </p:cNvPicPr>
          <p:nvPr/>
        </p:nvPicPr>
        <p:blipFill>
          <a:blip r:embed="rId2" cstate="print"/>
          <a:srcRect/>
          <a:stretch>
            <a:fillRect/>
          </a:stretch>
        </p:blipFill>
        <p:spPr bwMode="auto">
          <a:xfrm>
            <a:off x="1294537" y="679740"/>
            <a:ext cx="7643973" cy="6178260"/>
          </a:xfrm>
          <a:prstGeom prst="rect">
            <a:avLst/>
          </a:prstGeom>
          <a:noFill/>
          <a:ln w="9525">
            <a:noFill/>
            <a:miter lim="800000"/>
            <a:headEnd/>
            <a:tailEnd/>
          </a:ln>
        </p:spPr>
      </p:pic>
      <p:sp>
        <p:nvSpPr>
          <p:cNvPr id="4" name="TextBox 3"/>
          <p:cNvSpPr txBox="1"/>
          <p:nvPr/>
        </p:nvSpPr>
        <p:spPr bwMode="gray">
          <a:xfrm>
            <a:off x="7054921" y="4179867"/>
            <a:ext cx="934950" cy="292813"/>
          </a:xfrm>
          <a:prstGeom prst="rect">
            <a:avLst/>
          </a:prstGeom>
          <a:noFill/>
        </p:spPr>
        <p:txBody>
          <a:bodyPr wrap="none" rtlCol="0">
            <a:noAutofit/>
          </a:bodyPr>
          <a:lstStyle/>
          <a:p>
            <a:pPr>
              <a:spcBef>
                <a:spcPts val="600"/>
              </a:spcBef>
            </a:pPr>
            <a:r>
              <a:rPr lang="en-US" sz="1400" dirty="0" smtClean="0">
                <a:solidFill>
                  <a:srgbClr val="FF0000"/>
                </a:solidFill>
              </a:rPr>
              <a:t>DR Site</a:t>
            </a:r>
          </a:p>
        </p:txBody>
      </p:sp>
      <p:sp>
        <p:nvSpPr>
          <p:cNvPr id="5" name="TextBox 4"/>
          <p:cNvSpPr txBox="1"/>
          <p:nvPr/>
        </p:nvSpPr>
        <p:spPr bwMode="gray">
          <a:xfrm>
            <a:off x="1638728" y="4137057"/>
            <a:ext cx="934950" cy="292813"/>
          </a:xfrm>
          <a:prstGeom prst="rect">
            <a:avLst/>
          </a:prstGeom>
          <a:noFill/>
        </p:spPr>
        <p:txBody>
          <a:bodyPr wrap="none" rtlCol="0">
            <a:noAutofit/>
          </a:bodyPr>
          <a:lstStyle/>
          <a:p>
            <a:pPr>
              <a:spcBef>
                <a:spcPts val="600"/>
              </a:spcBef>
            </a:pPr>
            <a:r>
              <a:rPr lang="en-US" sz="1400" dirty="0" smtClean="0">
                <a:solidFill>
                  <a:srgbClr val="FF0000"/>
                </a:solidFill>
              </a:rPr>
              <a:t>Synch Site</a:t>
            </a:r>
          </a:p>
        </p:txBody>
      </p:sp>
      <p:sp>
        <p:nvSpPr>
          <p:cNvPr id="6" name="TextBox 5"/>
          <p:cNvSpPr txBox="1"/>
          <p:nvPr/>
        </p:nvSpPr>
        <p:spPr bwMode="gray">
          <a:xfrm>
            <a:off x="1787701" y="631857"/>
            <a:ext cx="770562" cy="292813"/>
          </a:xfrm>
          <a:prstGeom prst="rect">
            <a:avLst/>
          </a:prstGeom>
          <a:noFill/>
        </p:spPr>
        <p:txBody>
          <a:bodyPr wrap="none" rtlCol="0">
            <a:noAutofit/>
          </a:bodyPr>
          <a:lstStyle/>
          <a:p>
            <a:pPr>
              <a:spcBef>
                <a:spcPts val="600"/>
              </a:spcBef>
            </a:pPr>
            <a:r>
              <a:rPr lang="en-US" sz="1400" dirty="0" smtClean="0">
                <a:solidFill>
                  <a:srgbClr val="FF0000"/>
                </a:solidFill>
              </a:rPr>
              <a:t>Primary</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r>
              <a:rPr lang="en-US" smtClean="0"/>
              <a:t>Failure Scenario: Controller</a:t>
            </a:r>
          </a:p>
        </p:txBody>
      </p:sp>
      <p:sp>
        <p:nvSpPr>
          <p:cNvPr id="81" name="AutoShape 3"/>
          <p:cNvSpPr>
            <a:spLocks noChangeArrowheads="1"/>
          </p:cNvSpPr>
          <p:nvPr/>
        </p:nvSpPr>
        <p:spPr bwMode="auto">
          <a:xfrm>
            <a:off x="1498908" y="1066800"/>
            <a:ext cx="22098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83" name="Picture 5" descr="InSErv_Frontal"/>
          <p:cNvPicPr>
            <a:picLocks noChangeAspect="1" noChangeArrowheads="1"/>
          </p:cNvPicPr>
          <p:nvPr/>
        </p:nvPicPr>
        <p:blipFill>
          <a:blip r:embed="rId4" cstate="print"/>
          <a:srcRect/>
          <a:stretch>
            <a:fillRect/>
          </a:stretch>
        </p:blipFill>
        <p:spPr bwMode="auto">
          <a:xfrm>
            <a:off x="1727508" y="1219200"/>
            <a:ext cx="660400" cy="2438400"/>
          </a:xfrm>
          <a:prstGeom prst="rect">
            <a:avLst/>
          </a:prstGeom>
          <a:noFill/>
          <a:ln w="9525">
            <a:noFill/>
            <a:miter lim="800000"/>
            <a:headEnd/>
            <a:tailEnd/>
          </a:ln>
        </p:spPr>
      </p:pic>
      <p:pic>
        <p:nvPicPr>
          <p:cNvPr id="84" name="Picture 6" descr="InSErv_Frontal"/>
          <p:cNvPicPr>
            <a:picLocks noChangeAspect="1" noChangeArrowheads="1"/>
          </p:cNvPicPr>
          <p:nvPr/>
        </p:nvPicPr>
        <p:blipFill>
          <a:blip r:embed="rId4" cstate="print"/>
          <a:srcRect/>
          <a:stretch>
            <a:fillRect/>
          </a:stretch>
        </p:blipFill>
        <p:spPr bwMode="auto">
          <a:xfrm>
            <a:off x="2273608" y="1219200"/>
            <a:ext cx="660400" cy="2438400"/>
          </a:xfrm>
          <a:prstGeom prst="rect">
            <a:avLst/>
          </a:prstGeom>
          <a:noFill/>
          <a:ln w="9525">
            <a:noFill/>
            <a:miter lim="800000"/>
            <a:headEnd/>
            <a:tailEnd/>
          </a:ln>
        </p:spPr>
      </p:pic>
      <p:pic>
        <p:nvPicPr>
          <p:cNvPr id="85" name="Picture 7" descr="InSErv_Frontal"/>
          <p:cNvPicPr>
            <a:picLocks noChangeAspect="1" noChangeArrowheads="1"/>
          </p:cNvPicPr>
          <p:nvPr/>
        </p:nvPicPr>
        <p:blipFill>
          <a:blip r:embed="rId4" cstate="print"/>
          <a:srcRect/>
          <a:stretch>
            <a:fillRect/>
          </a:stretch>
        </p:blipFill>
        <p:spPr bwMode="auto">
          <a:xfrm>
            <a:off x="2819708" y="1219200"/>
            <a:ext cx="660400" cy="2438400"/>
          </a:xfrm>
          <a:prstGeom prst="rect">
            <a:avLst/>
          </a:prstGeom>
          <a:noFill/>
          <a:ln w="9525">
            <a:noFill/>
            <a:miter lim="800000"/>
            <a:headEnd/>
            <a:tailEnd/>
          </a:ln>
        </p:spPr>
      </p:pic>
      <p:sp>
        <p:nvSpPr>
          <p:cNvPr id="86" name="AutoShape 8"/>
          <p:cNvSpPr>
            <a:spLocks noChangeArrowheads="1"/>
          </p:cNvSpPr>
          <p:nvPr/>
        </p:nvSpPr>
        <p:spPr bwMode="auto">
          <a:xfrm>
            <a:off x="6375708" y="106680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87" name="Picture 9" descr="InSErv_Frontal"/>
          <p:cNvPicPr>
            <a:picLocks noChangeAspect="1" noChangeArrowheads="1"/>
          </p:cNvPicPr>
          <p:nvPr/>
        </p:nvPicPr>
        <p:blipFill>
          <a:blip r:embed="rId4" cstate="print"/>
          <a:srcRect/>
          <a:stretch>
            <a:fillRect/>
          </a:stretch>
        </p:blipFill>
        <p:spPr bwMode="auto">
          <a:xfrm>
            <a:off x="6680508" y="1219200"/>
            <a:ext cx="660400" cy="2438400"/>
          </a:xfrm>
          <a:prstGeom prst="rect">
            <a:avLst/>
          </a:prstGeom>
          <a:noFill/>
          <a:ln w="9525">
            <a:noFill/>
            <a:miter lim="800000"/>
            <a:headEnd/>
            <a:tailEnd/>
          </a:ln>
        </p:spPr>
      </p:pic>
      <p:sp>
        <p:nvSpPr>
          <p:cNvPr id="88" name="AutoShape 10"/>
          <p:cNvSpPr>
            <a:spLocks noChangeArrowheads="1"/>
          </p:cNvSpPr>
          <p:nvPr/>
        </p:nvSpPr>
        <p:spPr bwMode="auto">
          <a:xfrm>
            <a:off x="6604308" y="228600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 name="AutoShape 11"/>
          <p:cNvSpPr>
            <a:spLocks noChangeArrowheads="1"/>
          </p:cNvSpPr>
          <p:nvPr/>
        </p:nvSpPr>
        <p:spPr bwMode="auto">
          <a:xfrm>
            <a:off x="7061508" y="27432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0" name="AutoShape 12"/>
          <p:cNvSpPr>
            <a:spLocks noChangeArrowheads="1"/>
          </p:cNvSpPr>
          <p:nvPr/>
        </p:nvSpPr>
        <p:spPr bwMode="auto">
          <a:xfrm>
            <a:off x="6713846" y="24384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1" name="AutoShape 13"/>
          <p:cNvSpPr>
            <a:spLocks noChangeArrowheads="1"/>
          </p:cNvSpPr>
          <p:nvPr/>
        </p:nvSpPr>
        <p:spPr bwMode="auto">
          <a:xfrm>
            <a:off x="7061508" y="24384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2" name="AutoShape 14"/>
          <p:cNvSpPr>
            <a:spLocks noChangeArrowheads="1"/>
          </p:cNvSpPr>
          <p:nvPr/>
        </p:nvSpPr>
        <p:spPr bwMode="auto">
          <a:xfrm>
            <a:off x="2108508" y="1676400"/>
            <a:ext cx="838200" cy="14478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 name="AutoShape 15"/>
          <p:cNvSpPr>
            <a:spLocks noChangeArrowheads="1"/>
          </p:cNvSpPr>
          <p:nvPr/>
        </p:nvSpPr>
        <p:spPr bwMode="auto">
          <a:xfrm>
            <a:off x="2218046" y="27432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4" name="AutoShape 16"/>
          <p:cNvSpPr>
            <a:spLocks noChangeArrowheads="1"/>
          </p:cNvSpPr>
          <p:nvPr/>
        </p:nvSpPr>
        <p:spPr bwMode="auto">
          <a:xfrm>
            <a:off x="2218046" y="21336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5" name="AutoShape 17"/>
          <p:cNvSpPr>
            <a:spLocks noChangeArrowheads="1"/>
          </p:cNvSpPr>
          <p:nvPr/>
        </p:nvSpPr>
        <p:spPr bwMode="auto">
          <a:xfrm>
            <a:off x="2565708" y="21336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6" name="AutoShape 18"/>
          <p:cNvSpPr>
            <a:spLocks noChangeArrowheads="1"/>
          </p:cNvSpPr>
          <p:nvPr/>
        </p:nvSpPr>
        <p:spPr bwMode="auto">
          <a:xfrm>
            <a:off x="2218046" y="18288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7" name="AutoShape 19"/>
          <p:cNvSpPr>
            <a:spLocks noChangeArrowheads="1"/>
          </p:cNvSpPr>
          <p:nvPr/>
        </p:nvSpPr>
        <p:spPr bwMode="auto">
          <a:xfrm>
            <a:off x="2565708" y="18288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8" name="AutoShape 20"/>
          <p:cNvSpPr>
            <a:spLocks noChangeArrowheads="1"/>
          </p:cNvSpPr>
          <p:nvPr/>
        </p:nvSpPr>
        <p:spPr bwMode="auto">
          <a:xfrm>
            <a:off x="2218046" y="24384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99" name="AutoShape 21"/>
          <p:cNvSpPr>
            <a:spLocks noChangeArrowheads="1"/>
          </p:cNvSpPr>
          <p:nvPr/>
        </p:nvSpPr>
        <p:spPr bwMode="auto">
          <a:xfrm>
            <a:off x="2565708" y="24384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00" name="Text Box 22"/>
          <p:cNvSpPr txBox="1">
            <a:spLocks noChangeArrowheads="1"/>
          </p:cNvSpPr>
          <p:nvPr/>
        </p:nvSpPr>
        <p:spPr bwMode="auto">
          <a:xfrm>
            <a:off x="2267258" y="1219200"/>
            <a:ext cx="704850" cy="366713"/>
          </a:xfrm>
          <a:prstGeom prst="rect">
            <a:avLst/>
          </a:prstGeom>
          <a:noFill/>
          <a:ln w="9525">
            <a:noFill/>
            <a:miter lim="800000"/>
            <a:headEnd/>
            <a:tailEnd/>
          </a:ln>
        </p:spPr>
        <p:txBody>
          <a:bodyPr wrap="none">
            <a:spAutoFit/>
          </a:bodyPr>
          <a:lstStyle/>
          <a:p>
            <a:pPr algn="ctr"/>
            <a:r>
              <a:rPr lang="en-US" sz="1800" b="0" dirty="0">
                <a:solidFill>
                  <a:schemeClr val="bg1"/>
                </a:solidFill>
                <a:latin typeface="Arial" pitchFamily="34" charset="0"/>
              </a:rPr>
              <a:t>T800</a:t>
            </a:r>
          </a:p>
        </p:txBody>
      </p:sp>
      <p:sp>
        <p:nvSpPr>
          <p:cNvPr id="101" name="Text Box 23"/>
          <p:cNvSpPr txBox="1">
            <a:spLocks noChangeArrowheads="1"/>
          </p:cNvSpPr>
          <p:nvPr/>
        </p:nvSpPr>
        <p:spPr bwMode="auto">
          <a:xfrm>
            <a:off x="6604308" y="1295400"/>
            <a:ext cx="762000" cy="366713"/>
          </a:xfrm>
          <a:prstGeom prst="rect">
            <a:avLst/>
          </a:prstGeom>
          <a:noFill/>
          <a:ln w="9525">
            <a:noFill/>
            <a:miter lim="800000"/>
            <a:headEnd/>
            <a:tailEnd/>
          </a:ln>
        </p:spPr>
        <p:txBody>
          <a:bodyPr>
            <a:spAutoFit/>
          </a:bodyPr>
          <a:lstStyle/>
          <a:p>
            <a:pPr algn="ctr"/>
            <a:r>
              <a:rPr lang="en-US" sz="1800" b="0">
                <a:solidFill>
                  <a:schemeClr val="bg1"/>
                </a:solidFill>
                <a:latin typeface="Arial" pitchFamily="34" charset="0"/>
              </a:rPr>
              <a:t>T400</a:t>
            </a:r>
          </a:p>
        </p:txBody>
      </p:sp>
      <p:sp>
        <p:nvSpPr>
          <p:cNvPr id="102" name="Line 24"/>
          <p:cNvSpPr>
            <a:spLocks noChangeShapeType="1"/>
          </p:cNvSpPr>
          <p:nvPr/>
        </p:nvSpPr>
        <p:spPr bwMode="auto">
          <a:xfrm>
            <a:off x="2794308" y="2819400"/>
            <a:ext cx="39624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 name="Rectangle 25"/>
          <p:cNvSpPr>
            <a:spLocks noChangeArrowheads="1"/>
          </p:cNvSpPr>
          <p:nvPr/>
        </p:nvSpPr>
        <p:spPr bwMode="auto">
          <a:xfrm>
            <a:off x="1879908" y="3810000"/>
            <a:ext cx="1411288" cy="519113"/>
          </a:xfrm>
          <a:prstGeom prst="rect">
            <a:avLst/>
          </a:prstGeom>
          <a:noFill/>
          <a:ln w="9525">
            <a:noFill/>
            <a:miter lim="800000"/>
            <a:headEnd/>
            <a:tailEnd/>
          </a:ln>
        </p:spPr>
        <p:txBody>
          <a:bodyPr wrap="none">
            <a:spAutoFit/>
          </a:bodyPr>
          <a:lstStyle/>
          <a:p>
            <a:pPr algn="ctr"/>
            <a:r>
              <a:rPr lang="en-US" sz="2800" b="0">
                <a:latin typeface="Arial" pitchFamily="34" charset="0"/>
              </a:rPr>
              <a:t>Primary</a:t>
            </a:r>
          </a:p>
        </p:txBody>
      </p:sp>
      <p:sp>
        <p:nvSpPr>
          <p:cNvPr id="104" name="Rectangle 26"/>
          <p:cNvSpPr>
            <a:spLocks noChangeArrowheads="1"/>
          </p:cNvSpPr>
          <p:nvPr/>
        </p:nvSpPr>
        <p:spPr bwMode="auto">
          <a:xfrm>
            <a:off x="6070908" y="3886200"/>
            <a:ext cx="1887538" cy="519113"/>
          </a:xfrm>
          <a:prstGeom prst="rect">
            <a:avLst/>
          </a:prstGeom>
          <a:noFill/>
          <a:ln w="9525">
            <a:noFill/>
            <a:miter lim="800000"/>
            <a:headEnd/>
            <a:tailEnd/>
          </a:ln>
        </p:spPr>
        <p:txBody>
          <a:bodyPr wrap="none">
            <a:spAutoFit/>
          </a:bodyPr>
          <a:lstStyle/>
          <a:p>
            <a:pPr algn="ctr"/>
            <a:r>
              <a:rPr lang="en-US" sz="2800" b="0">
                <a:latin typeface="Arial" pitchFamily="34" charset="0"/>
              </a:rPr>
              <a:t>Secondary</a:t>
            </a:r>
          </a:p>
        </p:txBody>
      </p:sp>
      <p:cxnSp>
        <p:nvCxnSpPr>
          <p:cNvPr id="105" name="AutoShape 27"/>
          <p:cNvCxnSpPr>
            <a:cxnSpLocks noChangeShapeType="1"/>
            <a:stCxn id="93" idx="2"/>
            <a:endCxn id="89" idx="2"/>
          </p:cNvCxnSpPr>
          <p:nvPr/>
        </p:nvCxnSpPr>
        <p:spPr bwMode="auto">
          <a:xfrm rot="16200000" flipH="1">
            <a:off x="4775508" y="565151"/>
            <a:ext cx="1587" cy="4843462"/>
          </a:xfrm>
          <a:prstGeom prst="curvedConnector3">
            <a:avLst>
              <a:gd name="adj1" fmla="val 13500005"/>
            </a:avLst>
          </a:prstGeom>
          <a:noFill/>
          <a:ln w="28575">
            <a:solidFill>
              <a:srgbClr val="FFCC00"/>
            </a:solidFill>
            <a:round/>
            <a:headEnd/>
            <a:tailEnd/>
          </a:ln>
        </p:spPr>
      </p:cxnSp>
      <p:sp>
        <p:nvSpPr>
          <p:cNvPr id="106" name="AutoShape 28"/>
          <p:cNvSpPr>
            <a:spLocks noChangeArrowheads="1"/>
          </p:cNvSpPr>
          <p:nvPr/>
        </p:nvSpPr>
        <p:spPr bwMode="auto">
          <a:xfrm>
            <a:off x="2565708" y="27432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07" name="AutoShape 29"/>
          <p:cNvSpPr>
            <a:spLocks noChangeArrowheads="1"/>
          </p:cNvSpPr>
          <p:nvPr/>
        </p:nvSpPr>
        <p:spPr bwMode="auto">
          <a:xfrm>
            <a:off x="6713846" y="27432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08" name="Group 30"/>
          <p:cNvGrpSpPr>
            <a:grpSpLocks/>
          </p:cNvGrpSpPr>
          <p:nvPr/>
        </p:nvGrpSpPr>
        <p:grpSpPr bwMode="auto">
          <a:xfrm>
            <a:off x="2333933" y="2895600"/>
            <a:ext cx="6403975" cy="2425700"/>
            <a:chOff x="1294" y="1824"/>
            <a:chExt cx="4034" cy="1528"/>
          </a:xfrm>
        </p:grpSpPr>
        <p:sp>
          <p:nvSpPr>
            <p:cNvPr id="109" name="Arc 31"/>
            <p:cNvSpPr>
              <a:spLocks/>
            </p:cNvSpPr>
            <p:nvPr/>
          </p:nvSpPr>
          <p:spPr bwMode="auto">
            <a:xfrm rot="5233129">
              <a:off x="1270" y="1848"/>
              <a:ext cx="288" cy="240"/>
            </a:xfrm>
            <a:custGeom>
              <a:avLst/>
              <a:gdLst>
                <a:gd name="T0" fmla="*/ 0 w 23632"/>
                <a:gd name="T1" fmla="*/ 0 h 43200"/>
                <a:gd name="T2" fmla="*/ 0 w 23632"/>
                <a:gd name="T3" fmla="*/ 0 h 43200"/>
                <a:gd name="T4" fmla="*/ 0 w 23632"/>
                <a:gd name="T5" fmla="*/ 0 h 43200"/>
                <a:gd name="T6" fmla="*/ 0 60000 65536"/>
                <a:gd name="T7" fmla="*/ 0 60000 65536"/>
                <a:gd name="T8" fmla="*/ 0 60000 65536"/>
                <a:gd name="T9" fmla="*/ 0 w 23632"/>
                <a:gd name="T10" fmla="*/ 0 h 43200"/>
                <a:gd name="T11" fmla="*/ 23632 w 23632"/>
                <a:gd name="T12" fmla="*/ 43200 h 43200"/>
              </a:gdLst>
              <a:ahLst/>
              <a:cxnLst>
                <a:cxn ang="T6">
                  <a:pos x="T0" y="T1"/>
                </a:cxn>
                <a:cxn ang="T7">
                  <a:pos x="T2" y="T3"/>
                </a:cxn>
                <a:cxn ang="T8">
                  <a:pos x="T4" y="T5"/>
                </a:cxn>
              </a:cxnLst>
              <a:rect l="T9" t="T10" r="T11" b="T12"/>
              <a:pathLst>
                <a:path w="23632" h="43200" fill="none" extrusionOk="0">
                  <a:moveTo>
                    <a:pt x="2031" y="0"/>
                  </a:moveTo>
                  <a:cubicBezTo>
                    <a:pt x="13961" y="0"/>
                    <a:pt x="23632" y="9670"/>
                    <a:pt x="23632" y="21600"/>
                  </a:cubicBezTo>
                  <a:cubicBezTo>
                    <a:pt x="23632" y="33529"/>
                    <a:pt x="13961" y="43200"/>
                    <a:pt x="2032" y="43200"/>
                  </a:cubicBezTo>
                  <a:cubicBezTo>
                    <a:pt x="1353" y="43200"/>
                    <a:pt x="675" y="43168"/>
                    <a:pt x="-1" y="43104"/>
                  </a:cubicBezTo>
                </a:path>
                <a:path w="23632" h="43200" stroke="0" extrusionOk="0">
                  <a:moveTo>
                    <a:pt x="2031" y="0"/>
                  </a:moveTo>
                  <a:cubicBezTo>
                    <a:pt x="13961" y="0"/>
                    <a:pt x="23632" y="9670"/>
                    <a:pt x="23632" y="21600"/>
                  </a:cubicBezTo>
                  <a:cubicBezTo>
                    <a:pt x="23632" y="33529"/>
                    <a:pt x="13961" y="43200"/>
                    <a:pt x="2032" y="43200"/>
                  </a:cubicBezTo>
                  <a:cubicBezTo>
                    <a:pt x="1353" y="43200"/>
                    <a:pt x="675" y="43168"/>
                    <a:pt x="-1" y="43104"/>
                  </a:cubicBezTo>
                  <a:lnTo>
                    <a:pt x="2032" y="21600"/>
                  </a:lnTo>
                  <a:close/>
                </a:path>
              </a:pathLst>
            </a:custGeom>
            <a:noFill/>
            <a:ln w="50800">
              <a:solidFill>
                <a:srgbClr val="FF0000"/>
              </a:solidFill>
              <a:prstDash val="dash"/>
              <a:round/>
              <a:headEnd type="triangle" w="med" len="me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 name="Text Box 32"/>
            <p:cNvSpPr txBox="1">
              <a:spLocks noChangeArrowheads="1"/>
            </p:cNvSpPr>
            <p:nvPr/>
          </p:nvSpPr>
          <p:spPr bwMode="auto">
            <a:xfrm>
              <a:off x="3216" y="2832"/>
              <a:ext cx="2112" cy="520"/>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2.  If controller 1 fails, controller 2 takes over and replays the host I/O requests.</a:t>
              </a:r>
            </a:p>
          </p:txBody>
        </p:sp>
      </p:grpSp>
      <p:grpSp>
        <p:nvGrpSpPr>
          <p:cNvPr id="111" name="Group 33"/>
          <p:cNvGrpSpPr>
            <a:grpSpLocks/>
          </p:cNvGrpSpPr>
          <p:nvPr/>
        </p:nvGrpSpPr>
        <p:grpSpPr bwMode="auto">
          <a:xfrm>
            <a:off x="889308" y="2667000"/>
            <a:ext cx="4038600" cy="2898775"/>
            <a:chOff x="384" y="1680"/>
            <a:chExt cx="2544" cy="1826"/>
          </a:xfrm>
        </p:grpSpPr>
        <p:graphicFrame>
          <p:nvGraphicFramePr>
            <p:cNvPr id="112" name="Object 34"/>
            <p:cNvGraphicFramePr>
              <a:graphicFrameLocks noChangeAspect="1"/>
            </p:cNvGraphicFramePr>
            <p:nvPr/>
          </p:nvGraphicFramePr>
          <p:xfrm>
            <a:off x="1200" y="1680"/>
            <a:ext cx="195" cy="240"/>
          </p:xfrm>
          <a:graphic>
            <a:graphicData uri="http://schemas.openxmlformats.org/presentationml/2006/ole">
              <p:oleObj spid="_x0000_s2054" name="Clip" r:id="rId5" imgW="1576440" imgH="1942200" progId="">
                <p:embed/>
              </p:oleObj>
            </a:graphicData>
          </a:graphic>
        </p:graphicFrame>
        <p:sp>
          <p:nvSpPr>
            <p:cNvPr id="113" name="Text Box 35"/>
            <p:cNvSpPr txBox="1">
              <a:spLocks noChangeArrowheads="1"/>
            </p:cNvSpPr>
            <p:nvPr/>
          </p:nvSpPr>
          <p:spPr bwMode="auto">
            <a:xfrm>
              <a:off x="384" y="2832"/>
              <a:ext cx="2544" cy="674"/>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latin typeface="Arial" pitchFamily="34" charset="0"/>
                </a:rPr>
                <a:t>1. “Primary” controller failure can be caused by any combination of primary controller, primary link or remote node connected to the primary controller</a:t>
              </a:r>
            </a:p>
          </p:txBody>
        </p:sp>
        <p:graphicFrame>
          <p:nvGraphicFramePr>
            <p:cNvPr id="114" name="Object 36"/>
            <p:cNvGraphicFramePr>
              <a:graphicFrameLocks noChangeAspect="1"/>
            </p:cNvGraphicFramePr>
            <p:nvPr/>
          </p:nvGraphicFramePr>
          <p:xfrm>
            <a:off x="2592" y="1872"/>
            <a:ext cx="195" cy="240"/>
          </p:xfrm>
          <a:graphic>
            <a:graphicData uri="http://schemas.openxmlformats.org/presentationml/2006/ole">
              <p:oleObj spid="_x0000_s2055" name="Clip" r:id="rId6" imgW="1576440" imgH="1942200" progId="">
                <p:embed/>
              </p:oleObj>
            </a:graphicData>
          </a:graphic>
        </p:graphicFrame>
      </p:grpSp>
      <p:grpSp>
        <p:nvGrpSpPr>
          <p:cNvPr id="115" name="Group 37"/>
          <p:cNvGrpSpPr>
            <a:grpSpLocks/>
          </p:cNvGrpSpPr>
          <p:nvPr/>
        </p:nvGrpSpPr>
        <p:grpSpPr bwMode="auto">
          <a:xfrm>
            <a:off x="584508" y="2514600"/>
            <a:ext cx="525463" cy="609600"/>
            <a:chOff x="2544" y="1104"/>
            <a:chExt cx="331" cy="384"/>
          </a:xfrm>
        </p:grpSpPr>
        <p:sp>
          <p:nvSpPr>
            <p:cNvPr id="116" name="Rectangle 38"/>
            <p:cNvSpPr>
              <a:spLocks noChangeArrowheads="1"/>
            </p:cNvSpPr>
            <p:nvPr/>
          </p:nvSpPr>
          <p:spPr bwMode="auto">
            <a:xfrm>
              <a:off x="2544" y="1104"/>
              <a:ext cx="331" cy="384"/>
            </a:xfrm>
            <a:prstGeom prst="rect">
              <a:avLst/>
            </a:prstGeom>
            <a:solidFill>
              <a:srgbClr val="FFFFFF"/>
            </a:solidFill>
            <a:ln w="9525">
              <a:solidFill>
                <a:schemeClr val="bg1"/>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17" name="Picture 39" descr="generic_server"/>
            <p:cNvPicPr>
              <a:picLocks noChangeAspect="1" noChangeArrowheads="1"/>
            </p:cNvPicPr>
            <p:nvPr/>
          </p:nvPicPr>
          <p:blipFill>
            <a:blip r:embed="rId7" cstate="print"/>
            <a:srcRect/>
            <a:stretch>
              <a:fillRect/>
            </a:stretch>
          </p:blipFill>
          <p:spPr bwMode="auto">
            <a:xfrm>
              <a:off x="2600" y="1121"/>
              <a:ext cx="219" cy="351"/>
            </a:xfrm>
            <a:prstGeom prst="rect">
              <a:avLst/>
            </a:prstGeom>
            <a:noFill/>
            <a:ln w="9525">
              <a:solidFill>
                <a:schemeClr val="bg1"/>
              </a:solidFill>
              <a:miter lim="800000"/>
              <a:headEnd/>
              <a:tailEnd/>
            </a:ln>
          </p:spPr>
        </p:pic>
      </p:grpSp>
      <p:sp>
        <p:nvSpPr>
          <p:cNvPr id="118" name="Rectangle 40"/>
          <p:cNvSpPr>
            <a:spLocks noChangeArrowheads="1"/>
          </p:cNvSpPr>
          <p:nvPr/>
        </p:nvSpPr>
        <p:spPr bwMode="auto">
          <a:xfrm>
            <a:off x="508308" y="3124200"/>
            <a:ext cx="601663" cy="336550"/>
          </a:xfrm>
          <a:prstGeom prst="rect">
            <a:avLst/>
          </a:prstGeom>
          <a:noFill/>
          <a:ln w="9525">
            <a:noFill/>
            <a:miter lim="800000"/>
            <a:headEnd/>
            <a:tailEnd/>
          </a:ln>
        </p:spPr>
        <p:txBody>
          <a:bodyPr wrap="none">
            <a:spAutoFit/>
          </a:bodyPr>
          <a:lstStyle/>
          <a:p>
            <a:pPr algn="ctr"/>
            <a:r>
              <a:rPr lang="en-US" sz="1600" b="0">
                <a:latin typeface="Arial" pitchFamily="34" charset="0"/>
              </a:rPr>
              <a:t>Host</a:t>
            </a:r>
          </a:p>
        </p:txBody>
      </p:sp>
      <p:sp>
        <p:nvSpPr>
          <p:cNvPr id="119" name="Line 41"/>
          <p:cNvSpPr>
            <a:spLocks noChangeShapeType="1"/>
          </p:cNvSpPr>
          <p:nvPr/>
        </p:nvSpPr>
        <p:spPr bwMode="auto">
          <a:xfrm>
            <a:off x="965508" y="2819400"/>
            <a:ext cx="12192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dissolve">
                                      <p:cBhvr>
                                        <p:cTn id="7" dur="500"/>
                                        <p:tgtEl>
                                          <p:spTgt spid="1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dissolve">
                                      <p:cBhvr>
                                        <p:cTn id="1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r>
              <a:rPr lang="en-US" smtClean="0"/>
              <a:t>Failure Scenario: Link Failure</a:t>
            </a:r>
          </a:p>
        </p:txBody>
      </p:sp>
      <p:sp>
        <p:nvSpPr>
          <p:cNvPr id="119" name="AutoShape 3"/>
          <p:cNvSpPr>
            <a:spLocks noChangeArrowheads="1"/>
          </p:cNvSpPr>
          <p:nvPr/>
        </p:nvSpPr>
        <p:spPr bwMode="auto">
          <a:xfrm>
            <a:off x="1498908" y="1066800"/>
            <a:ext cx="22098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20" name="Group 4"/>
          <p:cNvGrpSpPr>
            <a:grpSpLocks/>
          </p:cNvGrpSpPr>
          <p:nvPr/>
        </p:nvGrpSpPr>
        <p:grpSpPr bwMode="auto">
          <a:xfrm>
            <a:off x="1727508" y="1219200"/>
            <a:ext cx="1752600" cy="2438400"/>
            <a:chOff x="1200" y="912"/>
            <a:chExt cx="1104" cy="1536"/>
          </a:xfrm>
        </p:grpSpPr>
        <p:pic>
          <p:nvPicPr>
            <p:cNvPr id="121" name="Picture 5" descr="InSErv_Frontal"/>
            <p:cNvPicPr>
              <a:picLocks noChangeAspect="1" noChangeArrowheads="1"/>
            </p:cNvPicPr>
            <p:nvPr/>
          </p:nvPicPr>
          <p:blipFill>
            <a:blip r:embed="rId4" cstate="print"/>
            <a:srcRect/>
            <a:stretch>
              <a:fillRect/>
            </a:stretch>
          </p:blipFill>
          <p:spPr bwMode="auto">
            <a:xfrm>
              <a:off x="1200" y="912"/>
              <a:ext cx="416" cy="1536"/>
            </a:xfrm>
            <a:prstGeom prst="rect">
              <a:avLst/>
            </a:prstGeom>
            <a:noFill/>
            <a:ln w="9525">
              <a:noFill/>
              <a:miter lim="800000"/>
              <a:headEnd/>
              <a:tailEnd/>
            </a:ln>
          </p:spPr>
        </p:pic>
        <p:pic>
          <p:nvPicPr>
            <p:cNvPr id="122" name="Picture 6" descr="InSErv_Frontal"/>
            <p:cNvPicPr>
              <a:picLocks noChangeAspect="1" noChangeArrowheads="1"/>
            </p:cNvPicPr>
            <p:nvPr/>
          </p:nvPicPr>
          <p:blipFill>
            <a:blip r:embed="rId4" cstate="print"/>
            <a:srcRect/>
            <a:stretch>
              <a:fillRect/>
            </a:stretch>
          </p:blipFill>
          <p:spPr bwMode="auto">
            <a:xfrm>
              <a:off x="1544" y="912"/>
              <a:ext cx="416" cy="1536"/>
            </a:xfrm>
            <a:prstGeom prst="rect">
              <a:avLst/>
            </a:prstGeom>
            <a:noFill/>
            <a:ln w="9525">
              <a:noFill/>
              <a:miter lim="800000"/>
              <a:headEnd/>
              <a:tailEnd/>
            </a:ln>
          </p:spPr>
        </p:pic>
        <p:pic>
          <p:nvPicPr>
            <p:cNvPr id="123" name="Picture 7" descr="InSErv_Frontal"/>
            <p:cNvPicPr>
              <a:picLocks noChangeAspect="1" noChangeArrowheads="1"/>
            </p:cNvPicPr>
            <p:nvPr/>
          </p:nvPicPr>
          <p:blipFill>
            <a:blip r:embed="rId4" cstate="print"/>
            <a:srcRect/>
            <a:stretch>
              <a:fillRect/>
            </a:stretch>
          </p:blipFill>
          <p:spPr bwMode="auto">
            <a:xfrm>
              <a:off x="1888" y="912"/>
              <a:ext cx="416" cy="1536"/>
            </a:xfrm>
            <a:prstGeom prst="rect">
              <a:avLst/>
            </a:prstGeom>
            <a:noFill/>
            <a:ln w="9525">
              <a:noFill/>
              <a:miter lim="800000"/>
              <a:headEnd/>
              <a:tailEnd/>
            </a:ln>
          </p:spPr>
        </p:pic>
      </p:grpSp>
      <p:sp>
        <p:nvSpPr>
          <p:cNvPr id="124" name="AutoShape 8"/>
          <p:cNvSpPr>
            <a:spLocks noChangeArrowheads="1"/>
          </p:cNvSpPr>
          <p:nvPr/>
        </p:nvSpPr>
        <p:spPr bwMode="auto">
          <a:xfrm>
            <a:off x="6375708" y="106680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25" name="Picture 9" descr="InSErv_Frontal"/>
          <p:cNvPicPr>
            <a:picLocks noChangeAspect="1" noChangeArrowheads="1"/>
          </p:cNvPicPr>
          <p:nvPr/>
        </p:nvPicPr>
        <p:blipFill>
          <a:blip r:embed="rId4" cstate="print"/>
          <a:srcRect/>
          <a:stretch>
            <a:fillRect/>
          </a:stretch>
        </p:blipFill>
        <p:spPr bwMode="auto">
          <a:xfrm>
            <a:off x="6680508" y="1219200"/>
            <a:ext cx="660400" cy="2438400"/>
          </a:xfrm>
          <a:prstGeom prst="rect">
            <a:avLst/>
          </a:prstGeom>
          <a:noFill/>
          <a:ln w="9525">
            <a:noFill/>
            <a:miter lim="800000"/>
            <a:headEnd/>
            <a:tailEnd/>
          </a:ln>
        </p:spPr>
      </p:pic>
      <p:sp>
        <p:nvSpPr>
          <p:cNvPr id="126" name="AutoShape 10"/>
          <p:cNvSpPr>
            <a:spLocks noChangeArrowheads="1"/>
          </p:cNvSpPr>
          <p:nvPr/>
        </p:nvSpPr>
        <p:spPr bwMode="auto">
          <a:xfrm>
            <a:off x="6604308" y="228600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 name="AutoShape 11"/>
          <p:cNvSpPr>
            <a:spLocks noChangeArrowheads="1"/>
          </p:cNvSpPr>
          <p:nvPr/>
        </p:nvSpPr>
        <p:spPr bwMode="auto">
          <a:xfrm>
            <a:off x="7061508" y="27432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8" name="AutoShape 12"/>
          <p:cNvSpPr>
            <a:spLocks noChangeArrowheads="1"/>
          </p:cNvSpPr>
          <p:nvPr/>
        </p:nvSpPr>
        <p:spPr bwMode="auto">
          <a:xfrm>
            <a:off x="6713846" y="24384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29" name="AutoShape 13"/>
          <p:cNvSpPr>
            <a:spLocks noChangeArrowheads="1"/>
          </p:cNvSpPr>
          <p:nvPr/>
        </p:nvSpPr>
        <p:spPr bwMode="auto">
          <a:xfrm>
            <a:off x="7061508" y="24384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0" name="AutoShape 14"/>
          <p:cNvSpPr>
            <a:spLocks noChangeArrowheads="1"/>
          </p:cNvSpPr>
          <p:nvPr/>
        </p:nvSpPr>
        <p:spPr bwMode="auto">
          <a:xfrm>
            <a:off x="2108508" y="1676400"/>
            <a:ext cx="838200" cy="14478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 name="AutoShape 15"/>
          <p:cNvSpPr>
            <a:spLocks noChangeArrowheads="1"/>
          </p:cNvSpPr>
          <p:nvPr/>
        </p:nvSpPr>
        <p:spPr bwMode="auto">
          <a:xfrm>
            <a:off x="2218046" y="27432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2" name="AutoShape 16"/>
          <p:cNvSpPr>
            <a:spLocks noChangeArrowheads="1"/>
          </p:cNvSpPr>
          <p:nvPr/>
        </p:nvSpPr>
        <p:spPr bwMode="auto">
          <a:xfrm>
            <a:off x="2218046" y="21336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3" name="AutoShape 17"/>
          <p:cNvSpPr>
            <a:spLocks noChangeArrowheads="1"/>
          </p:cNvSpPr>
          <p:nvPr/>
        </p:nvSpPr>
        <p:spPr bwMode="auto">
          <a:xfrm>
            <a:off x="2565708" y="21336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4" name="AutoShape 18"/>
          <p:cNvSpPr>
            <a:spLocks noChangeArrowheads="1"/>
          </p:cNvSpPr>
          <p:nvPr/>
        </p:nvSpPr>
        <p:spPr bwMode="auto">
          <a:xfrm>
            <a:off x="2218046" y="18288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5" name="AutoShape 19"/>
          <p:cNvSpPr>
            <a:spLocks noChangeArrowheads="1"/>
          </p:cNvSpPr>
          <p:nvPr/>
        </p:nvSpPr>
        <p:spPr bwMode="auto">
          <a:xfrm>
            <a:off x="2565708" y="18288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6" name="AutoShape 20"/>
          <p:cNvSpPr>
            <a:spLocks noChangeArrowheads="1"/>
          </p:cNvSpPr>
          <p:nvPr/>
        </p:nvSpPr>
        <p:spPr bwMode="auto">
          <a:xfrm>
            <a:off x="2218046" y="24384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7" name="AutoShape 21"/>
          <p:cNvSpPr>
            <a:spLocks noChangeArrowheads="1"/>
          </p:cNvSpPr>
          <p:nvPr/>
        </p:nvSpPr>
        <p:spPr bwMode="auto">
          <a:xfrm>
            <a:off x="2565708" y="24384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38" name="Text Box 22"/>
          <p:cNvSpPr txBox="1">
            <a:spLocks noChangeArrowheads="1"/>
          </p:cNvSpPr>
          <p:nvPr/>
        </p:nvSpPr>
        <p:spPr bwMode="auto">
          <a:xfrm>
            <a:off x="2267258" y="1219200"/>
            <a:ext cx="704850" cy="366713"/>
          </a:xfrm>
          <a:prstGeom prst="rect">
            <a:avLst/>
          </a:prstGeom>
          <a:noFill/>
          <a:ln w="9525">
            <a:noFill/>
            <a:miter lim="800000"/>
            <a:headEnd/>
            <a:tailEnd/>
          </a:ln>
        </p:spPr>
        <p:txBody>
          <a:bodyPr wrap="none">
            <a:spAutoFit/>
          </a:bodyPr>
          <a:lstStyle/>
          <a:p>
            <a:pPr algn="ctr"/>
            <a:r>
              <a:rPr lang="en-US" sz="1800" b="0" dirty="0">
                <a:solidFill>
                  <a:schemeClr val="bg1"/>
                </a:solidFill>
                <a:latin typeface="Arial" pitchFamily="34" charset="0"/>
              </a:rPr>
              <a:t>T800</a:t>
            </a:r>
          </a:p>
        </p:txBody>
      </p:sp>
      <p:sp>
        <p:nvSpPr>
          <p:cNvPr id="139" name="Text Box 23"/>
          <p:cNvSpPr txBox="1">
            <a:spLocks noChangeArrowheads="1"/>
          </p:cNvSpPr>
          <p:nvPr/>
        </p:nvSpPr>
        <p:spPr bwMode="auto">
          <a:xfrm>
            <a:off x="6604308" y="1295400"/>
            <a:ext cx="762000" cy="366713"/>
          </a:xfrm>
          <a:prstGeom prst="rect">
            <a:avLst/>
          </a:prstGeom>
          <a:noFill/>
          <a:ln w="9525">
            <a:noFill/>
            <a:miter lim="800000"/>
            <a:headEnd/>
            <a:tailEnd/>
          </a:ln>
        </p:spPr>
        <p:txBody>
          <a:bodyPr>
            <a:spAutoFit/>
          </a:bodyPr>
          <a:lstStyle/>
          <a:p>
            <a:pPr algn="ctr"/>
            <a:r>
              <a:rPr lang="en-US" sz="1800" b="0">
                <a:solidFill>
                  <a:schemeClr val="bg1"/>
                </a:solidFill>
                <a:latin typeface="Arial" pitchFamily="34" charset="0"/>
              </a:rPr>
              <a:t>T400</a:t>
            </a:r>
          </a:p>
        </p:txBody>
      </p:sp>
      <p:sp>
        <p:nvSpPr>
          <p:cNvPr id="140" name="Line 24"/>
          <p:cNvSpPr>
            <a:spLocks noChangeShapeType="1"/>
          </p:cNvSpPr>
          <p:nvPr/>
        </p:nvSpPr>
        <p:spPr bwMode="auto">
          <a:xfrm>
            <a:off x="2794308" y="2819400"/>
            <a:ext cx="39624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 name="Rectangle 25"/>
          <p:cNvSpPr>
            <a:spLocks noChangeArrowheads="1"/>
          </p:cNvSpPr>
          <p:nvPr/>
        </p:nvSpPr>
        <p:spPr bwMode="auto">
          <a:xfrm>
            <a:off x="1879908" y="3810000"/>
            <a:ext cx="1411288" cy="519113"/>
          </a:xfrm>
          <a:prstGeom prst="rect">
            <a:avLst/>
          </a:prstGeom>
          <a:noFill/>
          <a:ln w="9525">
            <a:noFill/>
            <a:miter lim="800000"/>
            <a:headEnd/>
            <a:tailEnd/>
          </a:ln>
        </p:spPr>
        <p:txBody>
          <a:bodyPr wrap="none">
            <a:spAutoFit/>
          </a:bodyPr>
          <a:lstStyle/>
          <a:p>
            <a:pPr algn="ctr"/>
            <a:r>
              <a:rPr lang="en-US" sz="2800" b="0">
                <a:latin typeface="Arial" pitchFamily="34" charset="0"/>
              </a:rPr>
              <a:t>Primary</a:t>
            </a:r>
          </a:p>
        </p:txBody>
      </p:sp>
      <p:sp>
        <p:nvSpPr>
          <p:cNvPr id="142" name="Rectangle 26"/>
          <p:cNvSpPr>
            <a:spLocks noChangeArrowheads="1"/>
          </p:cNvSpPr>
          <p:nvPr/>
        </p:nvSpPr>
        <p:spPr bwMode="auto">
          <a:xfrm>
            <a:off x="6070908" y="3886200"/>
            <a:ext cx="1887538" cy="519113"/>
          </a:xfrm>
          <a:prstGeom prst="rect">
            <a:avLst/>
          </a:prstGeom>
          <a:noFill/>
          <a:ln w="9525">
            <a:noFill/>
            <a:miter lim="800000"/>
            <a:headEnd/>
            <a:tailEnd/>
          </a:ln>
        </p:spPr>
        <p:txBody>
          <a:bodyPr wrap="none">
            <a:spAutoFit/>
          </a:bodyPr>
          <a:lstStyle/>
          <a:p>
            <a:pPr algn="ctr"/>
            <a:r>
              <a:rPr lang="en-US" sz="2800" b="0">
                <a:latin typeface="Arial" pitchFamily="34" charset="0"/>
              </a:rPr>
              <a:t>Secondary</a:t>
            </a:r>
          </a:p>
        </p:txBody>
      </p:sp>
      <p:cxnSp>
        <p:nvCxnSpPr>
          <p:cNvPr id="143" name="AutoShape 27"/>
          <p:cNvCxnSpPr>
            <a:cxnSpLocks noChangeShapeType="1"/>
            <a:stCxn id="131" idx="2"/>
          </p:cNvCxnSpPr>
          <p:nvPr/>
        </p:nvCxnSpPr>
        <p:spPr bwMode="auto">
          <a:xfrm rot="16200000" flipH="1">
            <a:off x="4775508" y="565151"/>
            <a:ext cx="1587" cy="4843462"/>
          </a:xfrm>
          <a:prstGeom prst="curvedConnector3">
            <a:avLst>
              <a:gd name="adj1" fmla="val 13500005"/>
            </a:avLst>
          </a:prstGeom>
          <a:noFill/>
          <a:ln w="28575">
            <a:solidFill>
              <a:srgbClr val="FFCC00"/>
            </a:solidFill>
            <a:round/>
            <a:headEnd/>
            <a:tailEnd/>
          </a:ln>
        </p:spPr>
      </p:cxnSp>
      <p:sp>
        <p:nvSpPr>
          <p:cNvPr id="144" name="AutoShape 28"/>
          <p:cNvSpPr>
            <a:spLocks noChangeArrowheads="1"/>
          </p:cNvSpPr>
          <p:nvPr/>
        </p:nvSpPr>
        <p:spPr bwMode="auto">
          <a:xfrm>
            <a:off x="2565708" y="27432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5" name="AutoShape 29"/>
          <p:cNvSpPr>
            <a:spLocks noChangeArrowheads="1"/>
          </p:cNvSpPr>
          <p:nvPr/>
        </p:nvSpPr>
        <p:spPr bwMode="auto">
          <a:xfrm>
            <a:off x="6713846" y="27432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46" name="Group 30"/>
          <p:cNvGrpSpPr>
            <a:grpSpLocks/>
          </p:cNvGrpSpPr>
          <p:nvPr/>
        </p:nvGrpSpPr>
        <p:grpSpPr bwMode="auto">
          <a:xfrm>
            <a:off x="584508" y="2514600"/>
            <a:ext cx="525463" cy="609600"/>
            <a:chOff x="2544" y="1104"/>
            <a:chExt cx="331" cy="384"/>
          </a:xfrm>
        </p:grpSpPr>
        <p:sp>
          <p:nvSpPr>
            <p:cNvPr id="147" name="Rectangle 31"/>
            <p:cNvSpPr>
              <a:spLocks noChangeArrowheads="1"/>
            </p:cNvSpPr>
            <p:nvPr/>
          </p:nvSpPr>
          <p:spPr bwMode="auto">
            <a:xfrm>
              <a:off x="2544" y="1104"/>
              <a:ext cx="331" cy="384"/>
            </a:xfrm>
            <a:prstGeom prst="rect">
              <a:avLst/>
            </a:prstGeom>
            <a:solidFill>
              <a:srgbClr val="FFFFFF"/>
            </a:solidFill>
            <a:ln w="9525">
              <a:solidFill>
                <a:schemeClr val="bg1"/>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48" name="Picture 32" descr="generic_server"/>
            <p:cNvPicPr>
              <a:picLocks noChangeAspect="1" noChangeArrowheads="1"/>
            </p:cNvPicPr>
            <p:nvPr/>
          </p:nvPicPr>
          <p:blipFill>
            <a:blip r:embed="rId5" cstate="print"/>
            <a:srcRect/>
            <a:stretch>
              <a:fillRect/>
            </a:stretch>
          </p:blipFill>
          <p:spPr bwMode="auto">
            <a:xfrm>
              <a:off x="2600" y="1121"/>
              <a:ext cx="219" cy="351"/>
            </a:xfrm>
            <a:prstGeom prst="rect">
              <a:avLst/>
            </a:prstGeom>
            <a:noFill/>
            <a:ln w="9525">
              <a:solidFill>
                <a:schemeClr val="bg1"/>
              </a:solidFill>
              <a:miter lim="800000"/>
              <a:headEnd/>
              <a:tailEnd/>
            </a:ln>
          </p:spPr>
        </p:pic>
      </p:grpSp>
      <p:sp>
        <p:nvSpPr>
          <p:cNvPr id="149" name="Rectangle 33"/>
          <p:cNvSpPr>
            <a:spLocks noChangeArrowheads="1"/>
          </p:cNvSpPr>
          <p:nvPr/>
        </p:nvSpPr>
        <p:spPr bwMode="auto">
          <a:xfrm>
            <a:off x="508308" y="3124200"/>
            <a:ext cx="601663" cy="336550"/>
          </a:xfrm>
          <a:prstGeom prst="rect">
            <a:avLst/>
          </a:prstGeom>
          <a:noFill/>
          <a:ln w="9525">
            <a:noFill/>
            <a:miter lim="800000"/>
            <a:headEnd/>
            <a:tailEnd/>
          </a:ln>
        </p:spPr>
        <p:txBody>
          <a:bodyPr wrap="none">
            <a:spAutoFit/>
          </a:bodyPr>
          <a:lstStyle/>
          <a:p>
            <a:pPr algn="ctr"/>
            <a:r>
              <a:rPr lang="en-US" sz="1600" b="0">
                <a:latin typeface="Arial" pitchFamily="34" charset="0"/>
              </a:rPr>
              <a:t>Host</a:t>
            </a:r>
          </a:p>
        </p:txBody>
      </p:sp>
      <p:sp>
        <p:nvSpPr>
          <p:cNvPr id="150" name="Line 34"/>
          <p:cNvSpPr>
            <a:spLocks noChangeShapeType="1"/>
          </p:cNvSpPr>
          <p:nvPr/>
        </p:nvSpPr>
        <p:spPr bwMode="auto">
          <a:xfrm>
            <a:off x="965508" y="2819400"/>
            <a:ext cx="12192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51" name="Group 35"/>
          <p:cNvGrpSpPr>
            <a:grpSpLocks/>
          </p:cNvGrpSpPr>
          <p:nvPr/>
        </p:nvGrpSpPr>
        <p:grpSpPr bwMode="auto">
          <a:xfrm>
            <a:off x="228600" y="2590800"/>
            <a:ext cx="4195763" cy="2165350"/>
            <a:chOff x="144" y="1632"/>
            <a:chExt cx="2643" cy="1364"/>
          </a:xfrm>
        </p:grpSpPr>
        <p:graphicFrame>
          <p:nvGraphicFramePr>
            <p:cNvPr id="152" name="Object 36"/>
            <p:cNvGraphicFramePr>
              <a:graphicFrameLocks noChangeAspect="1"/>
            </p:cNvGraphicFramePr>
            <p:nvPr/>
          </p:nvGraphicFramePr>
          <p:xfrm>
            <a:off x="2592" y="1632"/>
            <a:ext cx="195" cy="240"/>
          </p:xfrm>
          <a:graphic>
            <a:graphicData uri="http://schemas.openxmlformats.org/presentationml/2006/ole">
              <p:oleObj spid="_x0000_s3078" name="Clip" r:id="rId6" imgW="1576440" imgH="1942200" progId="">
                <p:embed/>
              </p:oleObj>
            </a:graphicData>
          </a:graphic>
        </p:graphicFrame>
        <p:graphicFrame>
          <p:nvGraphicFramePr>
            <p:cNvPr id="153" name="Object 37"/>
            <p:cNvGraphicFramePr>
              <a:graphicFrameLocks noChangeAspect="1"/>
            </p:cNvGraphicFramePr>
            <p:nvPr/>
          </p:nvGraphicFramePr>
          <p:xfrm>
            <a:off x="2592" y="1872"/>
            <a:ext cx="195" cy="240"/>
          </p:xfrm>
          <a:graphic>
            <a:graphicData uri="http://schemas.openxmlformats.org/presentationml/2006/ole">
              <p:oleObj spid="_x0000_s3079" name="Clip" r:id="rId7" imgW="1576440" imgH="1942200" progId="">
                <p:embed/>
              </p:oleObj>
            </a:graphicData>
          </a:graphic>
        </p:graphicFrame>
        <p:sp>
          <p:nvSpPr>
            <p:cNvPr id="154" name="Text Box 38"/>
            <p:cNvSpPr txBox="1">
              <a:spLocks noChangeArrowheads="1"/>
            </p:cNvSpPr>
            <p:nvPr/>
          </p:nvSpPr>
          <p:spPr bwMode="auto">
            <a:xfrm>
              <a:off x="144" y="2784"/>
              <a:ext cx="960" cy="212"/>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1. All links fail</a:t>
              </a:r>
              <a:endParaRPr kumimoji="0" lang="en-US" sz="14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155" name="Group 39"/>
          <p:cNvGrpSpPr>
            <a:grpSpLocks/>
          </p:cNvGrpSpPr>
          <p:nvPr/>
        </p:nvGrpSpPr>
        <p:grpSpPr bwMode="auto">
          <a:xfrm>
            <a:off x="152400" y="2133600"/>
            <a:ext cx="4114800" cy="3844925"/>
            <a:chOff x="96" y="1344"/>
            <a:chExt cx="2592" cy="2422"/>
          </a:xfrm>
        </p:grpSpPr>
        <p:sp>
          <p:nvSpPr>
            <p:cNvPr id="156" name="Text Box 40"/>
            <p:cNvSpPr txBox="1">
              <a:spLocks noChangeArrowheads="1"/>
            </p:cNvSpPr>
            <p:nvPr/>
          </p:nvSpPr>
          <p:spPr bwMode="auto">
            <a:xfrm>
              <a:off x="1296" y="2784"/>
              <a:ext cx="1392" cy="982"/>
            </a:xfrm>
            <a:prstGeom prst="rect">
              <a:avLst/>
            </a:prstGeom>
            <a:noFill/>
            <a:ln w="9525">
              <a:noFill/>
              <a:miter lim="800000"/>
              <a:headEnd/>
              <a:tailEnd/>
            </a:ln>
          </p:spPr>
          <p:txBody>
            <a:bodyPr>
              <a:spAutoFit/>
            </a:bodyPr>
            <a:lstStyle/>
            <a:p>
              <a:pPr marL="227013" indent="-227013"/>
              <a:r>
                <a:rPr lang="en-US" sz="1600" b="0" dirty="0">
                  <a:latin typeface="Arial" pitchFamily="34" charset="0"/>
                </a:rPr>
                <a:t>2. simply return an I/O error on all subsequent write requests until the link is restored</a:t>
              </a:r>
            </a:p>
            <a:p>
              <a:pPr marL="227013" indent="-227013"/>
              <a:endParaRPr lang="en-US" sz="1600" b="0" dirty="0">
                <a:latin typeface="Arial" pitchFamily="34" charset="0"/>
              </a:endParaRPr>
            </a:p>
          </p:txBody>
        </p:sp>
        <p:sp>
          <p:nvSpPr>
            <p:cNvPr id="157" name="Rectangle 41"/>
            <p:cNvSpPr>
              <a:spLocks noChangeArrowheads="1"/>
            </p:cNvSpPr>
            <p:nvPr/>
          </p:nvSpPr>
          <p:spPr bwMode="auto">
            <a:xfrm>
              <a:off x="96" y="1344"/>
              <a:ext cx="609" cy="212"/>
            </a:xfrm>
            <a:prstGeom prst="rect">
              <a:avLst/>
            </a:prstGeom>
            <a:solidFill>
              <a:srgbClr val="FF0000"/>
            </a:solidFill>
            <a:ln w="9525">
              <a:noFill/>
              <a:miter lim="800000"/>
              <a:headEnd/>
              <a:tailEnd/>
            </a:ln>
          </p:spPr>
          <p:txBody>
            <a:bodyPr wrap="none">
              <a:spAutoFit/>
            </a:bodyPr>
            <a:lstStyle/>
            <a:p>
              <a:pPr algn="ctr"/>
              <a:r>
                <a:rPr lang="en-US" sz="1600" b="0">
                  <a:latin typeface="Arial" pitchFamily="34" charset="0"/>
                </a:rPr>
                <a:t>I/O Error</a:t>
              </a:r>
            </a:p>
          </p:txBody>
        </p:sp>
      </p:grpSp>
      <p:grpSp>
        <p:nvGrpSpPr>
          <p:cNvPr id="158" name="Group 42"/>
          <p:cNvGrpSpPr>
            <a:grpSpLocks/>
          </p:cNvGrpSpPr>
          <p:nvPr/>
        </p:nvGrpSpPr>
        <p:grpSpPr bwMode="auto">
          <a:xfrm>
            <a:off x="152400" y="2057400"/>
            <a:ext cx="6553200" cy="4424363"/>
            <a:chOff x="96" y="1296"/>
            <a:chExt cx="4128" cy="2787"/>
          </a:xfrm>
        </p:grpSpPr>
        <p:sp>
          <p:nvSpPr>
            <p:cNvPr id="159" name="Text Box 43"/>
            <p:cNvSpPr txBox="1">
              <a:spLocks noChangeArrowheads="1"/>
            </p:cNvSpPr>
            <p:nvPr/>
          </p:nvSpPr>
          <p:spPr bwMode="auto">
            <a:xfrm>
              <a:off x="2784" y="2784"/>
              <a:ext cx="1440" cy="1299"/>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latin typeface="Arial" pitchFamily="34" charset="0"/>
                </a:rPr>
                <a:t>3. Or for either synchronous, asynchronous modes, take </a:t>
              </a:r>
              <a:r>
                <a:rPr lang="en-US" sz="1600" kern="0" dirty="0" smtClean="0">
                  <a:solidFill>
                    <a:sysClr val="windowText" lastClr="000000"/>
                  </a:solidFill>
                  <a:latin typeface="Arial" pitchFamily="34" charset="0"/>
                </a:rPr>
                <a:t>snapshot at the primary to resynchronize  the remote copy later</a:t>
              </a:r>
            </a:p>
          </p:txBody>
        </p:sp>
        <p:sp>
          <p:nvSpPr>
            <p:cNvPr id="160" name="AutoShape 44" descr="Water droplets"/>
            <p:cNvSpPr>
              <a:spLocks noChangeArrowheads="1"/>
            </p:cNvSpPr>
            <p:nvPr/>
          </p:nvSpPr>
          <p:spPr bwMode="auto">
            <a:xfrm>
              <a:off x="1280" y="1920"/>
              <a:ext cx="240" cy="240"/>
            </a:xfrm>
            <a:prstGeom prst="can">
              <a:avLst>
                <a:gd name="adj" fmla="val 25000"/>
              </a:avLst>
            </a:prstGeom>
            <a:blipFill dpi="0" rotWithShape="0">
              <a:blip r:embed="rId8" cstate="print"/>
              <a:srcRect/>
              <a:tile tx="0" ty="0" sx="100000" sy="100000" flip="none" algn="tl"/>
            </a:blip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1" name="AutoShape 45" descr="Water droplets"/>
            <p:cNvSpPr>
              <a:spLocks noChangeArrowheads="1"/>
            </p:cNvSpPr>
            <p:nvPr/>
          </p:nvSpPr>
          <p:spPr bwMode="auto">
            <a:xfrm>
              <a:off x="1712" y="1920"/>
              <a:ext cx="240" cy="240"/>
            </a:xfrm>
            <a:prstGeom prst="can">
              <a:avLst>
                <a:gd name="adj" fmla="val 25000"/>
              </a:avLst>
            </a:prstGeom>
            <a:blipFill dpi="0" rotWithShape="0">
              <a:blip r:embed="rId8" cstate="print"/>
              <a:srcRect/>
              <a:tile tx="0" ty="0" sx="100000" sy="100000" flip="none" algn="tl"/>
            </a:blipFill>
            <a:ln w="9525">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2" name="AutoShape 46"/>
            <p:cNvSpPr>
              <a:spLocks noChangeArrowheads="1"/>
            </p:cNvSpPr>
            <p:nvPr/>
          </p:nvSpPr>
          <p:spPr bwMode="auto">
            <a:xfrm rot="3172083">
              <a:off x="1743" y="1841"/>
              <a:ext cx="353" cy="127"/>
            </a:xfrm>
            <a:prstGeom prst="curvedDownArrow">
              <a:avLst>
                <a:gd name="adj1" fmla="val 55591"/>
                <a:gd name="adj2" fmla="val 111181"/>
                <a:gd name="adj3" fmla="val 33333"/>
              </a:avLst>
            </a:prstGeom>
            <a:gradFill rotWithShape="0">
              <a:gsLst>
                <a:gs pos="0">
                  <a:srgbClr val="FF0000"/>
                </a:gs>
                <a:gs pos="100000">
                  <a:srgbClr val="D10000"/>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3" name="AutoShape 47"/>
            <p:cNvSpPr>
              <a:spLocks noChangeArrowheads="1"/>
            </p:cNvSpPr>
            <p:nvPr/>
          </p:nvSpPr>
          <p:spPr bwMode="auto">
            <a:xfrm rot="670170">
              <a:off x="1230" y="1774"/>
              <a:ext cx="145" cy="336"/>
            </a:xfrm>
            <a:prstGeom prst="curvedRightArrow">
              <a:avLst>
                <a:gd name="adj1" fmla="val 46345"/>
                <a:gd name="adj2" fmla="val 92690"/>
                <a:gd name="adj3" fmla="val 42847"/>
              </a:avLst>
            </a:prstGeom>
            <a:solidFill>
              <a:srgbClr val="FF0000"/>
            </a:solidFill>
            <a:ln w="9525">
              <a:no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4" name="Text Box 48"/>
            <p:cNvSpPr txBox="1">
              <a:spLocks noChangeArrowheads="1"/>
            </p:cNvSpPr>
            <p:nvPr/>
          </p:nvSpPr>
          <p:spPr bwMode="auto">
            <a:xfrm>
              <a:off x="1088" y="2112"/>
              <a:ext cx="588" cy="19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1"/>
                  </a:solidFill>
                  <a:effectLst/>
                  <a:uLnTx/>
                  <a:uFillTx/>
                  <a:latin typeface="Arial" pitchFamily="34" charset="0"/>
                </a:rPr>
                <a:t>Snapshot</a:t>
              </a:r>
            </a:p>
          </p:txBody>
        </p:sp>
        <p:sp>
          <p:nvSpPr>
            <p:cNvPr id="165" name="Text Box 49"/>
            <p:cNvSpPr txBox="1">
              <a:spLocks noChangeArrowheads="1"/>
            </p:cNvSpPr>
            <p:nvPr/>
          </p:nvSpPr>
          <p:spPr bwMode="auto">
            <a:xfrm>
              <a:off x="1616" y="2112"/>
              <a:ext cx="588" cy="19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chemeClr val="bg1"/>
                  </a:solidFill>
                  <a:effectLst/>
                  <a:uLnTx/>
                  <a:uFillTx/>
                  <a:latin typeface="Arial" pitchFamily="34" charset="0"/>
                </a:rPr>
                <a:t>Snapshot</a:t>
              </a:r>
            </a:p>
          </p:txBody>
        </p:sp>
        <p:sp>
          <p:nvSpPr>
            <p:cNvPr id="166" name="Rectangle 50"/>
            <p:cNvSpPr>
              <a:spLocks noChangeArrowheads="1"/>
            </p:cNvSpPr>
            <p:nvPr/>
          </p:nvSpPr>
          <p:spPr bwMode="auto">
            <a:xfrm>
              <a:off x="96" y="1296"/>
              <a:ext cx="624" cy="288"/>
            </a:xfrm>
            <a:prstGeom prst="rect">
              <a:avLst/>
            </a:prstGeom>
            <a:solidFill>
              <a:schemeClr val="bg1"/>
            </a:solidFill>
            <a:ln w="9525">
              <a:no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67" name="Group 51"/>
          <p:cNvGrpSpPr>
            <a:grpSpLocks/>
          </p:cNvGrpSpPr>
          <p:nvPr/>
        </p:nvGrpSpPr>
        <p:grpSpPr bwMode="auto">
          <a:xfrm>
            <a:off x="3962400" y="2514600"/>
            <a:ext cx="4953000" cy="3463925"/>
            <a:chOff x="2496" y="1584"/>
            <a:chExt cx="3120" cy="2182"/>
          </a:xfrm>
        </p:grpSpPr>
        <p:sp>
          <p:nvSpPr>
            <p:cNvPr id="168" name="Text Box 52"/>
            <p:cNvSpPr txBox="1">
              <a:spLocks noChangeArrowheads="1"/>
            </p:cNvSpPr>
            <p:nvPr/>
          </p:nvSpPr>
          <p:spPr bwMode="auto">
            <a:xfrm>
              <a:off x="4176" y="2784"/>
              <a:ext cx="1440" cy="982"/>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4. Resynchronization – auto or manual (of delta only – full copy not required) when links are restored</a:t>
              </a:r>
            </a:p>
            <a:p>
              <a:pPr marL="227013" marR="0" lvl="0" indent="-227013"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69" name="Group 53"/>
            <p:cNvGrpSpPr>
              <a:grpSpLocks/>
            </p:cNvGrpSpPr>
            <p:nvPr/>
          </p:nvGrpSpPr>
          <p:grpSpPr bwMode="auto">
            <a:xfrm>
              <a:off x="2496" y="1584"/>
              <a:ext cx="1319" cy="528"/>
              <a:chOff x="2496" y="1584"/>
              <a:chExt cx="1319" cy="528"/>
            </a:xfrm>
          </p:grpSpPr>
          <p:sp>
            <p:nvSpPr>
              <p:cNvPr id="170" name="Rectangle 54"/>
              <p:cNvSpPr>
                <a:spLocks noChangeArrowheads="1"/>
              </p:cNvSpPr>
              <p:nvPr/>
            </p:nvSpPr>
            <p:spPr bwMode="auto">
              <a:xfrm>
                <a:off x="2544" y="1584"/>
                <a:ext cx="288" cy="528"/>
              </a:xfrm>
              <a:prstGeom prst="rect">
                <a:avLst/>
              </a:prstGeom>
              <a:solidFill>
                <a:schemeClr val="bg1"/>
              </a:solidFill>
              <a:ln w="9525">
                <a:no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1" name="Line 55"/>
              <p:cNvSpPr>
                <a:spLocks noChangeShapeType="1"/>
              </p:cNvSpPr>
              <p:nvPr/>
            </p:nvSpPr>
            <p:spPr bwMode="auto">
              <a:xfrm>
                <a:off x="2544" y="1776"/>
                <a:ext cx="432" cy="0"/>
              </a:xfrm>
              <a:prstGeom prst="line">
                <a:avLst/>
              </a:prstGeom>
              <a:noFill/>
              <a:ln w="28575">
                <a:solidFill>
                  <a:srgbClr val="FFCC00"/>
                </a:solidFill>
                <a:round/>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2" name="Line 56"/>
              <p:cNvSpPr>
                <a:spLocks noChangeShapeType="1"/>
              </p:cNvSpPr>
              <p:nvPr/>
            </p:nvSpPr>
            <p:spPr bwMode="auto">
              <a:xfrm>
                <a:off x="2496" y="2016"/>
                <a:ext cx="432" cy="0"/>
              </a:xfrm>
              <a:prstGeom prst="line">
                <a:avLst/>
              </a:prstGeom>
              <a:noFill/>
              <a:ln w="28575">
                <a:solidFill>
                  <a:srgbClr val="FFCC00"/>
                </a:solidFill>
                <a:round/>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73" name="Group 57"/>
              <p:cNvGrpSpPr>
                <a:grpSpLocks/>
              </p:cNvGrpSpPr>
              <p:nvPr/>
            </p:nvGrpSpPr>
            <p:grpSpPr bwMode="auto">
              <a:xfrm>
                <a:off x="2581" y="1796"/>
                <a:ext cx="1234" cy="212"/>
                <a:chOff x="2533" y="1796"/>
                <a:chExt cx="1234" cy="212"/>
              </a:xfrm>
            </p:grpSpPr>
            <p:sp>
              <p:nvSpPr>
                <p:cNvPr id="174" name="Rectangle 58"/>
                <p:cNvSpPr>
                  <a:spLocks noChangeArrowheads="1"/>
                </p:cNvSpPr>
                <p:nvPr/>
              </p:nvSpPr>
              <p:spPr bwMode="auto">
                <a:xfrm>
                  <a:off x="2533" y="1796"/>
                  <a:ext cx="720" cy="21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latin typeface="Arial" pitchFamily="34" charset="0"/>
                    </a:rPr>
                    <a:t>Delta copy</a:t>
                  </a:r>
                </a:p>
              </p:txBody>
            </p:sp>
            <p:sp>
              <p:nvSpPr>
                <p:cNvPr id="175" name="Line 59"/>
                <p:cNvSpPr>
                  <a:spLocks noChangeShapeType="1"/>
                </p:cNvSpPr>
                <p:nvPr/>
              </p:nvSpPr>
              <p:spPr bwMode="auto">
                <a:xfrm>
                  <a:off x="3239" y="1913"/>
                  <a:ext cx="528" cy="0"/>
                </a:xfrm>
                <a:prstGeom prst="line">
                  <a:avLst/>
                </a:prstGeom>
                <a:noFill/>
                <a:ln w="9525">
                  <a:solidFill>
                    <a:schemeClr val="tx1"/>
                  </a:solidFill>
                  <a:round/>
                  <a:headEnd/>
                  <a:tailEnd type="triangle" w="med" len="me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dissolve">
                                      <p:cBhvr>
                                        <p:cTn id="7" dur="500"/>
                                        <p:tgtEl>
                                          <p:spTgt spid="1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55"/>
                                        </p:tgtEl>
                                        <p:attrNameLst>
                                          <p:attrName>style.visibility</p:attrName>
                                        </p:attrNameLst>
                                      </p:cBhvr>
                                      <p:to>
                                        <p:strVal val="visible"/>
                                      </p:to>
                                    </p:set>
                                    <p:animEffect transition="in" filter="dissolve">
                                      <p:cBhvr>
                                        <p:cTn id="12" dur="500"/>
                                        <p:tgtEl>
                                          <p:spTgt spid="15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8"/>
                                        </p:tgtEl>
                                        <p:attrNameLst>
                                          <p:attrName>style.visibility</p:attrName>
                                        </p:attrNameLst>
                                      </p:cBhvr>
                                      <p:to>
                                        <p:strVal val="visible"/>
                                      </p:to>
                                    </p:set>
                                    <p:animEffect transition="in" filter="dissolve">
                                      <p:cBhvr>
                                        <p:cTn id="17" dur="500"/>
                                        <p:tgtEl>
                                          <p:spTgt spid="15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67"/>
                                        </p:tgtEl>
                                        <p:attrNameLst>
                                          <p:attrName>style.visibility</p:attrName>
                                        </p:attrNameLst>
                                      </p:cBhvr>
                                      <p:to>
                                        <p:strVal val="visible"/>
                                      </p:to>
                                    </p:set>
                                    <p:anim calcmode="lin" valueType="num">
                                      <p:cBhvr additive="base">
                                        <p:cTn id="22" dur="500" fill="hold"/>
                                        <p:tgtEl>
                                          <p:spTgt spid="167"/>
                                        </p:tgtEl>
                                        <p:attrNameLst>
                                          <p:attrName>ppt_x</p:attrName>
                                        </p:attrNameLst>
                                      </p:cBhvr>
                                      <p:tavLst>
                                        <p:tav tm="0">
                                          <p:val>
                                            <p:strVal val="0-#ppt_w/2"/>
                                          </p:val>
                                        </p:tav>
                                        <p:tav tm="100000">
                                          <p:val>
                                            <p:strVal val="#ppt_x"/>
                                          </p:val>
                                        </p:tav>
                                      </p:tavLst>
                                    </p:anim>
                                    <p:anim calcmode="lin" valueType="num">
                                      <p:cBhvr additive="base">
                                        <p:cTn id="23" dur="500" fill="hold"/>
                                        <p:tgtEl>
                                          <p:spTgt spid="1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542730" y="334899"/>
            <a:ext cx="8503920" cy="877824"/>
          </a:xfrm>
        </p:spPr>
        <p:txBody>
          <a:bodyPr/>
          <a:lstStyle/>
          <a:p>
            <a:r>
              <a:rPr lang="en-US" smtClean="0"/>
              <a:t>Failure Scenario: Primary Site</a:t>
            </a:r>
          </a:p>
        </p:txBody>
      </p:sp>
      <p:sp>
        <p:nvSpPr>
          <p:cNvPr id="141" name="AutoShape 3"/>
          <p:cNvSpPr>
            <a:spLocks noChangeArrowheads="1"/>
          </p:cNvSpPr>
          <p:nvPr/>
        </p:nvSpPr>
        <p:spPr bwMode="auto">
          <a:xfrm>
            <a:off x="6407982" y="1066800"/>
            <a:ext cx="1295400" cy="2743200"/>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42" name="Picture 4" descr="InSErv_Frontal"/>
          <p:cNvPicPr>
            <a:picLocks noChangeAspect="1" noChangeArrowheads="1"/>
          </p:cNvPicPr>
          <p:nvPr/>
        </p:nvPicPr>
        <p:blipFill>
          <a:blip r:embed="rId4" cstate="print"/>
          <a:srcRect/>
          <a:stretch>
            <a:fillRect/>
          </a:stretch>
        </p:blipFill>
        <p:spPr bwMode="auto">
          <a:xfrm>
            <a:off x="6712782" y="1219200"/>
            <a:ext cx="660400" cy="2438400"/>
          </a:xfrm>
          <a:prstGeom prst="rect">
            <a:avLst/>
          </a:prstGeom>
          <a:noFill/>
          <a:ln w="9525">
            <a:noFill/>
            <a:miter lim="800000"/>
            <a:headEnd/>
            <a:tailEnd/>
          </a:ln>
        </p:spPr>
      </p:pic>
      <p:sp>
        <p:nvSpPr>
          <p:cNvPr id="143" name="AutoShape 5"/>
          <p:cNvSpPr>
            <a:spLocks noChangeArrowheads="1"/>
          </p:cNvSpPr>
          <p:nvPr/>
        </p:nvSpPr>
        <p:spPr bwMode="auto">
          <a:xfrm>
            <a:off x="6636582" y="2286000"/>
            <a:ext cx="838200" cy="838200"/>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 name="AutoShape 6"/>
          <p:cNvSpPr>
            <a:spLocks noChangeArrowheads="1"/>
          </p:cNvSpPr>
          <p:nvPr/>
        </p:nvSpPr>
        <p:spPr bwMode="auto">
          <a:xfrm>
            <a:off x="7093782" y="2743200"/>
            <a:ext cx="271463"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5" name="AutoShape 7"/>
          <p:cNvSpPr>
            <a:spLocks noChangeArrowheads="1"/>
          </p:cNvSpPr>
          <p:nvPr/>
        </p:nvSpPr>
        <p:spPr bwMode="auto">
          <a:xfrm>
            <a:off x="6746120" y="2438400"/>
            <a:ext cx="271462"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6" name="AutoShape 8"/>
          <p:cNvSpPr>
            <a:spLocks noChangeArrowheads="1"/>
          </p:cNvSpPr>
          <p:nvPr/>
        </p:nvSpPr>
        <p:spPr bwMode="auto">
          <a:xfrm>
            <a:off x="7093782" y="2438400"/>
            <a:ext cx="271463" cy="228600"/>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47" name="Text Box 9"/>
          <p:cNvSpPr txBox="1">
            <a:spLocks noChangeArrowheads="1"/>
          </p:cNvSpPr>
          <p:nvPr/>
        </p:nvSpPr>
        <p:spPr bwMode="auto">
          <a:xfrm>
            <a:off x="6636582" y="1295400"/>
            <a:ext cx="762000" cy="366713"/>
          </a:xfrm>
          <a:prstGeom prst="rect">
            <a:avLst/>
          </a:prstGeom>
          <a:noFill/>
          <a:ln w="9525">
            <a:noFill/>
            <a:miter lim="800000"/>
            <a:headEnd/>
            <a:tailEnd/>
          </a:ln>
        </p:spPr>
        <p:txBody>
          <a:bodyPr>
            <a:spAutoFit/>
          </a:bodyPr>
          <a:lstStyle/>
          <a:p>
            <a:pPr algn="ctr"/>
            <a:r>
              <a:rPr lang="en-US" sz="1800" b="0" dirty="0">
                <a:solidFill>
                  <a:schemeClr val="bg1"/>
                </a:solidFill>
                <a:latin typeface="Arial" pitchFamily="34" charset="0"/>
              </a:rPr>
              <a:t>T400</a:t>
            </a:r>
          </a:p>
        </p:txBody>
      </p:sp>
      <p:sp>
        <p:nvSpPr>
          <p:cNvPr id="148" name="Rectangle 10"/>
          <p:cNvSpPr>
            <a:spLocks noChangeArrowheads="1"/>
          </p:cNvSpPr>
          <p:nvPr/>
        </p:nvSpPr>
        <p:spPr bwMode="auto">
          <a:xfrm>
            <a:off x="1912182" y="3810000"/>
            <a:ext cx="1411288" cy="519113"/>
          </a:xfrm>
          <a:prstGeom prst="rect">
            <a:avLst/>
          </a:prstGeom>
          <a:noFill/>
          <a:ln w="9525">
            <a:noFill/>
            <a:miter lim="800000"/>
            <a:headEnd/>
            <a:tailEnd/>
          </a:ln>
        </p:spPr>
        <p:txBody>
          <a:bodyPr wrap="none">
            <a:spAutoFit/>
          </a:bodyPr>
          <a:lstStyle/>
          <a:p>
            <a:pPr algn="ctr"/>
            <a:r>
              <a:rPr lang="en-US" sz="2800" b="0">
                <a:latin typeface="Arial" pitchFamily="34" charset="0"/>
              </a:rPr>
              <a:t>Primary</a:t>
            </a:r>
          </a:p>
        </p:txBody>
      </p:sp>
      <p:sp>
        <p:nvSpPr>
          <p:cNvPr id="149" name="Rectangle 11"/>
          <p:cNvSpPr>
            <a:spLocks noChangeArrowheads="1"/>
          </p:cNvSpPr>
          <p:nvPr/>
        </p:nvSpPr>
        <p:spPr bwMode="auto">
          <a:xfrm>
            <a:off x="6103182" y="3886200"/>
            <a:ext cx="1887538" cy="519113"/>
          </a:xfrm>
          <a:prstGeom prst="rect">
            <a:avLst/>
          </a:prstGeom>
          <a:noFill/>
          <a:ln w="9525">
            <a:noFill/>
            <a:miter lim="800000"/>
            <a:headEnd/>
            <a:tailEnd/>
          </a:ln>
        </p:spPr>
        <p:txBody>
          <a:bodyPr wrap="none">
            <a:spAutoFit/>
          </a:bodyPr>
          <a:lstStyle/>
          <a:p>
            <a:pPr algn="ctr"/>
            <a:r>
              <a:rPr lang="en-US" sz="2800" b="0">
                <a:latin typeface="Arial" pitchFamily="34" charset="0"/>
              </a:rPr>
              <a:t>Secondary</a:t>
            </a:r>
          </a:p>
        </p:txBody>
      </p:sp>
      <p:grpSp>
        <p:nvGrpSpPr>
          <p:cNvPr id="150" name="Group 12"/>
          <p:cNvGrpSpPr>
            <a:grpSpLocks/>
          </p:cNvGrpSpPr>
          <p:nvPr/>
        </p:nvGrpSpPr>
        <p:grpSpPr bwMode="auto">
          <a:xfrm>
            <a:off x="1531182" y="1066800"/>
            <a:ext cx="2209800" cy="2743200"/>
            <a:chOff x="768" y="672"/>
            <a:chExt cx="1392" cy="1728"/>
          </a:xfrm>
        </p:grpSpPr>
        <p:sp>
          <p:nvSpPr>
            <p:cNvPr id="151" name="AutoShape 13"/>
            <p:cNvSpPr>
              <a:spLocks noChangeArrowheads="1"/>
            </p:cNvSpPr>
            <p:nvPr/>
          </p:nvSpPr>
          <p:spPr bwMode="auto">
            <a:xfrm>
              <a:off x="768" y="672"/>
              <a:ext cx="1392" cy="1728"/>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52" name="Group 14"/>
            <p:cNvGrpSpPr>
              <a:grpSpLocks/>
            </p:cNvGrpSpPr>
            <p:nvPr/>
          </p:nvGrpSpPr>
          <p:grpSpPr bwMode="auto">
            <a:xfrm>
              <a:off x="912" y="768"/>
              <a:ext cx="1104" cy="1536"/>
              <a:chOff x="1200" y="912"/>
              <a:chExt cx="1104" cy="1536"/>
            </a:xfrm>
          </p:grpSpPr>
          <p:pic>
            <p:nvPicPr>
              <p:cNvPr id="163" name="Picture 15" descr="InSErv_Frontal"/>
              <p:cNvPicPr>
                <a:picLocks noChangeAspect="1" noChangeArrowheads="1"/>
              </p:cNvPicPr>
              <p:nvPr/>
            </p:nvPicPr>
            <p:blipFill>
              <a:blip r:embed="rId4" cstate="print"/>
              <a:srcRect/>
              <a:stretch>
                <a:fillRect/>
              </a:stretch>
            </p:blipFill>
            <p:spPr bwMode="auto">
              <a:xfrm>
                <a:off x="1200" y="912"/>
                <a:ext cx="416" cy="1536"/>
              </a:xfrm>
              <a:prstGeom prst="rect">
                <a:avLst/>
              </a:prstGeom>
              <a:noFill/>
              <a:ln w="9525">
                <a:noFill/>
                <a:miter lim="800000"/>
                <a:headEnd/>
                <a:tailEnd/>
              </a:ln>
            </p:spPr>
          </p:pic>
          <p:pic>
            <p:nvPicPr>
              <p:cNvPr id="164" name="Picture 16" descr="InSErv_Frontal"/>
              <p:cNvPicPr>
                <a:picLocks noChangeAspect="1" noChangeArrowheads="1"/>
              </p:cNvPicPr>
              <p:nvPr/>
            </p:nvPicPr>
            <p:blipFill>
              <a:blip r:embed="rId4" cstate="print"/>
              <a:srcRect/>
              <a:stretch>
                <a:fillRect/>
              </a:stretch>
            </p:blipFill>
            <p:spPr bwMode="auto">
              <a:xfrm>
                <a:off x="1544" y="912"/>
                <a:ext cx="416" cy="1536"/>
              </a:xfrm>
              <a:prstGeom prst="rect">
                <a:avLst/>
              </a:prstGeom>
              <a:noFill/>
              <a:ln w="9525">
                <a:noFill/>
                <a:miter lim="800000"/>
                <a:headEnd/>
                <a:tailEnd/>
              </a:ln>
            </p:spPr>
          </p:pic>
          <p:pic>
            <p:nvPicPr>
              <p:cNvPr id="165" name="Picture 17" descr="InSErv_Frontal"/>
              <p:cNvPicPr>
                <a:picLocks noChangeAspect="1" noChangeArrowheads="1"/>
              </p:cNvPicPr>
              <p:nvPr/>
            </p:nvPicPr>
            <p:blipFill>
              <a:blip r:embed="rId4" cstate="print"/>
              <a:srcRect/>
              <a:stretch>
                <a:fillRect/>
              </a:stretch>
            </p:blipFill>
            <p:spPr bwMode="auto">
              <a:xfrm>
                <a:off x="1888" y="912"/>
                <a:ext cx="416" cy="1536"/>
              </a:xfrm>
              <a:prstGeom prst="rect">
                <a:avLst/>
              </a:prstGeom>
              <a:noFill/>
              <a:ln w="9525">
                <a:noFill/>
                <a:miter lim="800000"/>
                <a:headEnd/>
                <a:tailEnd/>
              </a:ln>
            </p:spPr>
          </p:pic>
        </p:grpSp>
        <p:sp>
          <p:nvSpPr>
            <p:cNvPr id="153" name="AutoShape 18"/>
            <p:cNvSpPr>
              <a:spLocks noChangeArrowheads="1"/>
            </p:cNvSpPr>
            <p:nvPr/>
          </p:nvSpPr>
          <p:spPr bwMode="auto">
            <a:xfrm>
              <a:off x="1152" y="1056"/>
              <a:ext cx="528" cy="912"/>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 name="AutoShape 19"/>
            <p:cNvSpPr>
              <a:spLocks noChangeArrowheads="1"/>
            </p:cNvSpPr>
            <p:nvPr/>
          </p:nvSpPr>
          <p:spPr bwMode="auto">
            <a:xfrm>
              <a:off x="1221" y="1728"/>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55" name="AutoShape 20"/>
            <p:cNvSpPr>
              <a:spLocks noChangeArrowheads="1"/>
            </p:cNvSpPr>
            <p:nvPr/>
          </p:nvSpPr>
          <p:spPr bwMode="auto">
            <a:xfrm>
              <a:off x="1221" y="1344"/>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56" name="AutoShape 21"/>
            <p:cNvSpPr>
              <a:spLocks noChangeArrowheads="1"/>
            </p:cNvSpPr>
            <p:nvPr/>
          </p:nvSpPr>
          <p:spPr bwMode="auto">
            <a:xfrm>
              <a:off x="1440" y="1344"/>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57" name="AutoShape 22"/>
            <p:cNvSpPr>
              <a:spLocks noChangeArrowheads="1"/>
            </p:cNvSpPr>
            <p:nvPr/>
          </p:nvSpPr>
          <p:spPr bwMode="auto">
            <a:xfrm>
              <a:off x="1221" y="1152"/>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58" name="AutoShape 23"/>
            <p:cNvSpPr>
              <a:spLocks noChangeArrowheads="1"/>
            </p:cNvSpPr>
            <p:nvPr/>
          </p:nvSpPr>
          <p:spPr bwMode="auto">
            <a:xfrm>
              <a:off x="1440" y="1152"/>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59" name="AutoShape 24"/>
            <p:cNvSpPr>
              <a:spLocks noChangeArrowheads="1"/>
            </p:cNvSpPr>
            <p:nvPr/>
          </p:nvSpPr>
          <p:spPr bwMode="auto">
            <a:xfrm>
              <a:off x="1221" y="1536"/>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60" name="AutoShape 25"/>
            <p:cNvSpPr>
              <a:spLocks noChangeArrowheads="1"/>
            </p:cNvSpPr>
            <p:nvPr/>
          </p:nvSpPr>
          <p:spPr bwMode="auto">
            <a:xfrm>
              <a:off x="1440" y="1536"/>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61" name="Text Box 26"/>
            <p:cNvSpPr txBox="1">
              <a:spLocks noChangeArrowheads="1"/>
            </p:cNvSpPr>
            <p:nvPr/>
          </p:nvSpPr>
          <p:spPr bwMode="auto">
            <a:xfrm>
              <a:off x="1248" y="768"/>
              <a:ext cx="452" cy="231"/>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ysClr val="windowText" lastClr="000000"/>
                  </a:solidFill>
                  <a:effectLst/>
                  <a:uLnTx/>
                  <a:uFillTx/>
                  <a:latin typeface="Arial" pitchFamily="34" charset="0"/>
                </a:rPr>
                <a:t>S800</a:t>
              </a:r>
            </a:p>
          </p:txBody>
        </p:sp>
        <p:sp>
          <p:nvSpPr>
            <p:cNvPr id="162" name="AutoShape 27"/>
            <p:cNvSpPr>
              <a:spLocks noChangeArrowheads="1"/>
            </p:cNvSpPr>
            <p:nvPr/>
          </p:nvSpPr>
          <p:spPr bwMode="auto">
            <a:xfrm>
              <a:off x="1440" y="1728"/>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sp>
        <p:nvSpPr>
          <p:cNvPr id="166" name="AutoShape 28"/>
          <p:cNvSpPr>
            <a:spLocks noChangeArrowheads="1"/>
          </p:cNvSpPr>
          <p:nvPr/>
        </p:nvSpPr>
        <p:spPr bwMode="auto">
          <a:xfrm>
            <a:off x="6746120" y="2743200"/>
            <a:ext cx="271462" cy="228600"/>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nvGrpSpPr>
          <p:cNvPr id="167" name="Group 29"/>
          <p:cNvGrpSpPr>
            <a:grpSpLocks/>
          </p:cNvGrpSpPr>
          <p:nvPr/>
        </p:nvGrpSpPr>
        <p:grpSpPr bwMode="auto">
          <a:xfrm>
            <a:off x="845382" y="1143000"/>
            <a:ext cx="2695575" cy="4254500"/>
            <a:chOff x="336" y="720"/>
            <a:chExt cx="1698" cy="2680"/>
          </a:xfrm>
        </p:grpSpPr>
        <p:graphicFrame>
          <p:nvGraphicFramePr>
            <p:cNvPr id="168" name="Object 30"/>
            <p:cNvGraphicFramePr>
              <a:graphicFrameLocks noChangeAspect="1"/>
            </p:cNvGraphicFramePr>
            <p:nvPr/>
          </p:nvGraphicFramePr>
          <p:xfrm>
            <a:off x="864" y="720"/>
            <a:ext cx="1170" cy="1440"/>
          </p:xfrm>
          <a:graphic>
            <a:graphicData uri="http://schemas.openxmlformats.org/presentationml/2006/ole">
              <p:oleObj spid="_x0000_s4100" name="Clip" r:id="rId5" imgW="1576440" imgH="1942200" progId="">
                <p:embed/>
              </p:oleObj>
            </a:graphicData>
          </a:graphic>
        </p:graphicFrame>
        <p:sp>
          <p:nvSpPr>
            <p:cNvPr id="169" name="Text Box 31"/>
            <p:cNvSpPr txBox="1">
              <a:spLocks noChangeArrowheads="1"/>
            </p:cNvSpPr>
            <p:nvPr/>
          </p:nvSpPr>
          <p:spPr bwMode="auto">
            <a:xfrm>
              <a:off x="336" y="2880"/>
              <a:ext cx="1488" cy="520"/>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1. Primary Site Failure auto suspends mirrors</a:t>
              </a:r>
            </a:p>
          </p:txBody>
        </p:sp>
      </p:grpSp>
      <p:grpSp>
        <p:nvGrpSpPr>
          <p:cNvPr id="170" name="Group 32"/>
          <p:cNvGrpSpPr>
            <a:grpSpLocks/>
          </p:cNvGrpSpPr>
          <p:nvPr/>
        </p:nvGrpSpPr>
        <p:grpSpPr bwMode="auto">
          <a:xfrm>
            <a:off x="616782" y="2514600"/>
            <a:ext cx="525463" cy="609600"/>
            <a:chOff x="2544" y="1104"/>
            <a:chExt cx="331" cy="384"/>
          </a:xfrm>
        </p:grpSpPr>
        <p:sp>
          <p:nvSpPr>
            <p:cNvPr id="171" name="Rectangle 33"/>
            <p:cNvSpPr>
              <a:spLocks noChangeArrowheads="1"/>
            </p:cNvSpPr>
            <p:nvPr/>
          </p:nvSpPr>
          <p:spPr bwMode="auto">
            <a:xfrm>
              <a:off x="2544" y="1104"/>
              <a:ext cx="331" cy="384"/>
            </a:xfrm>
            <a:prstGeom prst="rect">
              <a:avLst/>
            </a:prstGeom>
            <a:solidFill>
              <a:srgbClr val="FFFFFF"/>
            </a:solidFill>
            <a:ln w="9525">
              <a:solidFill>
                <a:schemeClr val="bg1"/>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pic>
          <p:nvPicPr>
            <p:cNvPr id="172" name="Picture 34" descr="generic_server"/>
            <p:cNvPicPr>
              <a:picLocks noChangeAspect="1" noChangeArrowheads="1"/>
            </p:cNvPicPr>
            <p:nvPr/>
          </p:nvPicPr>
          <p:blipFill>
            <a:blip r:embed="rId6" cstate="print"/>
            <a:srcRect/>
            <a:stretch>
              <a:fillRect/>
            </a:stretch>
          </p:blipFill>
          <p:spPr bwMode="auto">
            <a:xfrm>
              <a:off x="2600" y="1121"/>
              <a:ext cx="219" cy="351"/>
            </a:xfrm>
            <a:prstGeom prst="rect">
              <a:avLst/>
            </a:prstGeom>
            <a:noFill/>
            <a:ln w="9525">
              <a:noFill/>
              <a:miter lim="800000"/>
              <a:headEnd/>
              <a:tailEnd/>
            </a:ln>
          </p:spPr>
        </p:pic>
      </p:grpSp>
      <p:sp>
        <p:nvSpPr>
          <p:cNvPr id="173" name="Rectangle 35"/>
          <p:cNvSpPr>
            <a:spLocks noChangeArrowheads="1"/>
          </p:cNvSpPr>
          <p:nvPr/>
        </p:nvSpPr>
        <p:spPr bwMode="auto">
          <a:xfrm>
            <a:off x="540582" y="3124200"/>
            <a:ext cx="601663" cy="336550"/>
          </a:xfrm>
          <a:prstGeom prst="rect">
            <a:avLst/>
          </a:prstGeom>
          <a:noFill/>
          <a:ln w="9525">
            <a:noFill/>
            <a:miter lim="800000"/>
            <a:headEnd/>
            <a:tailEnd/>
          </a:ln>
        </p:spPr>
        <p:txBody>
          <a:bodyPr wrap="none">
            <a:spAutoFit/>
          </a:bodyPr>
          <a:lstStyle/>
          <a:p>
            <a:pPr algn="ctr"/>
            <a:r>
              <a:rPr lang="en-US" sz="1600" b="0">
                <a:latin typeface="Arial" pitchFamily="34" charset="0"/>
              </a:rPr>
              <a:t>Host</a:t>
            </a:r>
          </a:p>
        </p:txBody>
      </p:sp>
      <p:grpSp>
        <p:nvGrpSpPr>
          <p:cNvPr id="174" name="Group 36"/>
          <p:cNvGrpSpPr>
            <a:grpSpLocks/>
          </p:cNvGrpSpPr>
          <p:nvPr/>
        </p:nvGrpSpPr>
        <p:grpSpPr bwMode="auto">
          <a:xfrm>
            <a:off x="1912182" y="3810000"/>
            <a:ext cx="6908800" cy="1755775"/>
            <a:chOff x="1008" y="2400"/>
            <a:chExt cx="4352" cy="1106"/>
          </a:xfrm>
        </p:grpSpPr>
        <p:sp>
          <p:nvSpPr>
            <p:cNvPr id="175" name="Text Box 37"/>
            <p:cNvSpPr txBox="1">
              <a:spLocks noChangeArrowheads="1"/>
            </p:cNvSpPr>
            <p:nvPr/>
          </p:nvSpPr>
          <p:spPr bwMode="auto">
            <a:xfrm>
              <a:off x="2016" y="2832"/>
              <a:ext cx="1584" cy="674"/>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2. Failover to secondary site. Manually promote the remote InServ to the role of primary</a:t>
              </a:r>
            </a:p>
          </p:txBody>
        </p:sp>
        <p:sp>
          <p:nvSpPr>
            <p:cNvPr id="176" name="Line 38"/>
            <p:cNvSpPr>
              <a:spLocks noChangeShapeType="1"/>
            </p:cNvSpPr>
            <p:nvPr/>
          </p:nvSpPr>
          <p:spPr bwMode="auto">
            <a:xfrm>
              <a:off x="1008" y="2592"/>
              <a:ext cx="912" cy="0"/>
            </a:xfrm>
            <a:prstGeom prst="line">
              <a:avLst/>
            </a:prstGeom>
            <a:noFill/>
            <a:ln w="19050">
              <a:solidFill>
                <a:srgbClr val="FFFFFF"/>
              </a:solidFill>
              <a:round/>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7" name="Rectangle 39"/>
            <p:cNvSpPr>
              <a:spLocks noChangeArrowheads="1"/>
            </p:cNvSpPr>
            <p:nvPr/>
          </p:nvSpPr>
          <p:spPr bwMode="auto">
            <a:xfrm>
              <a:off x="4512" y="2400"/>
              <a:ext cx="848" cy="21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New Primary</a:t>
              </a:r>
            </a:p>
          </p:txBody>
        </p:sp>
        <p:sp>
          <p:nvSpPr>
            <p:cNvPr id="178" name="Line 40"/>
            <p:cNvSpPr>
              <a:spLocks noChangeShapeType="1"/>
            </p:cNvSpPr>
            <p:nvPr/>
          </p:nvSpPr>
          <p:spPr bwMode="auto">
            <a:xfrm>
              <a:off x="3744" y="2640"/>
              <a:ext cx="1008" cy="0"/>
            </a:xfrm>
            <a:prstGeom prst="line">
              <a:avLst/>
            </a:prstGeom>
            <a:noFill/>
            <a:ln w="19050">
              <a:solidFill>
                <a:srgbClr val="FFFFFF"/>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9" name="Rectangle 41"/>
            <p:cNvSpPr>
              <a:spLocks noChangeArrowheads="1"/>
            </p:cNvSpPr>
            <p:nvPr/>
          </p:nvSpPr>
          <p:spPr bwMode="auto">
            <a:xfrm>
              <a:off x="1776" y="2400"/>
              <a:ext cx="1018" cy="21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New Secondary</a:t>
              </a:r>
            </a:p>
          </p:txBody>
        </p:sp>
      </p:grpSp>
      <p:grpSp>
        <p:nvGrpSpPr>
          <p:cNvPr id="180" name="Group 42"/>
          <p:cNvGrpSpPr>
            <a:grpSpLocks/>
          </p:cNvGrpSpPr>
          <p:nvPr/>
        </p:nvGrpSpPr>
        <p:grpSpPr bwMode="auto">
          <a:xfrm>
            <a:off x="1150182" y="1066800"/>
            <a:ext cx="8001000" cy="4254500"/>
            <a:chOff x="528" y="672"/>
            <a:chExt cx="5040" cy="2680"/>
          </a:xfrm>
        </p:grpSpPr>
        <p:sp>
          <p:nvSpPr>
            <p:cNvPr id="181" name="Text Box 43"/>
            <p:cNvSpPr txBox="1">
              <a:spLocks noChangeArrowheads="1"/>
            </p:cNvSpPr>
            <p:nvPr/>
          </p:nvSpPr>
          <p:spPr bwMode="auto">
            <a:xfrm>
              <a:off x="3744" y="2832"/>
              <a:ext cx="1824" cy="520"/>
            </a:xfrm>
            <a:prstGeom prst="rect">
              <a:avLst/>
            </a:prstGeom>
            <a:noFill/>
            <a:ln w="9525">
              <a:noFill/>
              <a:miter lim="800000"/>
              <a:headEnd/>
              <a:tailEnd/>
            </a:ln>
          </p:spPr>
          <p:txBody>
            <a:bodyPr>
              <a:spAutoFit/>
            </a:bodyPr>
            <a:lstStyle/>
            <a:p>
              <a:pPr marL="227013" marR="0" lvl="0" indent="-227013"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3.  Once original primary site is restored, resynchronize (delta copy only)</a:t>
              </a:r>
            </a:p>
          </p:txBody>
        </p:sp>
        <p:grpSp>
          <p:nvGrpSpPr>
            <p:cNvPr id="182" name="Group 44"/>
            <p:cNvGrpSpPr>
              <a:grpSpLocks/>
            </p:cNvGrpSpPr>
            <p:nvPr/>
          </p:nvGrpSpPr>
          <p:grpSpPr bwMode="auto">
            <a:xfrm>
              <a:off x="768" y="672"/>
              <a:ext cx="1392" cy="1728"/>
              <a:chOff x="768" y="672"/>
              <a:chExt cx="1392" cy="1728"/>
            </a:xfrm>
          </p:grpSpPr>
          <p:sp>
            <p:nvSpPr>
              <p:cNvPr id="192" name="AutoShape 45"/>
              <p:cNvSpPr>
                <a:spLocks noChangeArrowheads="1"/>
              </p:cNvSpPr>
              <p:nvPr/>
            </p:nvSpPr>
            <p:spPr bwMode="auto">
              <a:xfrm>
                <a:off x="768" y="672"/>
                <a:ext cx="1392" cy="1728"/>
              </a:xfrm>
              <a:prstGeom prst="roundRect">
                <a:avLst>
                  <a:gd name="adj" fmla="val 12241"/>
                </a:avLst>
              </a:prstGeom>
              <a:solidFill>
                <a:srgbClr val="FFFFFF"/>
              </a:solidFill>
              <a:ln w="9525">
                <a:noFill/>
                <a:round/>
                <a:headEnd/>
                <a:tailEnd/>
              </a:ln>
            </p:spPr>
            <p:txBody>
              <a:bodyPr lIns="79397" tIns="39699" rIns="79397" bIns="39699">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93" name="Group 46"/>
              <p:cNvGrpSpPr>
                <a:grpSpLocks/>
              </p:cNvGrpSpPr>
              <p:nvPr/>
            </p:nvGrpSpPr>
            <p:grpSpPr bwMode="auto">
              <a:xfrm>
                <a:off x="912" y="768"/>
                <a:ext cx="1104" cy="1536"/>
                <a:chOff x="1200" y="912"/>
                <a:chExt cx="1104" cy="1536"/>
              </a:xfrm>
            </p:grpSpPr>
            <p:pic>
              <p:nvPicPr>
                <p:cNvPr id="204" name="Picture 47" descr="InSErv_Frontal"/>
                <p:cNvPicPr>
                  <a:picLocks noChangeAspect="1" noChangeArrowheads="1"/>
                </p:cNvPicPr>
                <p:nvPr/>
              </p:nvPicPr>
              <p:blipFill>
                <a:blip r:embed="rId4" cstate="print"/>
                <a:srcRect/>
                <a:stretch>
                  <a:fillRect/>
                </a:stretch>
              </p:blipFill>
              <p:spPr bwMode="auto">
                <a:xfrm>
                  <a:off x="1200" y="912"/>
                  <a:ext cx="416" cy="1536"/>
                </a:xfrm>
                <a:prstGeom prst="rect">
                  <a:avLst/>
                </a:prstGeom>
                <a:noFill/>
                <a:ln w="9525">
                  <a:noFill/>
                  <a:miter lim="800000"/>
                  <a:headEnd/>
                  <a:tailEnd/>
                </a:ln>
              </p:spPr>
            </p:pic>
            <p:pic>
              <p:nvPicPr>
                <p:cNvPr id="205" name="Picture 48" descr="InSErv_Frontal"/>
                <p:cNvPicPr>
                  <a:picLocks noChangeAspect="1" noChangeArrowheads="1"/>
                </p:cNvPicPr>
                <p:nvPr/>
              </p:nvPicPr>
              <p:blipFill>
                <a:blip r:embed="rId4" cstate="print"/>
                <a:srcRect/>
                <a:stretch>
                  <a:fillRect/>
                </a:stretch>
              </p:blipFill>
              <p:spPr bwMode="auto">
                <a:xfrm>
                  <a:off x="1544" y="912"/>
                  <a:ext cx="416" cy="1536"/>
                </a:xfrm>
                <a:prstGeom prst="rect">
                  <a:avLst/>
                </a:prstGeom>
                <a:noFill/>
                <a:ln w="9525">
                  <a:noFill/>
                  <a:miter lim="800000"/>
                  <a:headEnd/>
                  <a:tailEnd/>
                </a:ln>
              </p:spPr>
            </p:pic>
            <p:pic>
              <p:nvPicPr>
                <p:cNvPr id="206" name="Picture 49" descr="InSErv_Frontal"/>
                <p:cNvPicPr>
                  <a:picLocks noChangeAspect="1" noChangeArrowheads="1"/>
                </p:cNvPicPr>
                <p:nvPr/>
              </p:nvPicPr>
              <p:blipFill>
                <a:blip r:embed="rId4" cstate="print"/>
                <a:srcRect/>
                <a:stretch>
                  <a:fillRect/>
                </a:stretch>
              </p:blipFill>
              <p:spPr bwMode="auto">
                <a:xfrm>
                  <a:off x="1888" y="912"/>
                  <a:ext cx="416" cy="1536"/>
                </a:xfrm>
                <a:prstGeom prst="rect">
                  <a:avLst/>
                </a:prstGeom>
                <a:noFill/>
                <a:ln w="9525">
                  <a:noFill/>
                  <a:miter lim="800000"/>
                  <a:headEnd/>
                  <a:tailEnd/>
                </a:ln>
              </p:spPr>
            </p:pic>
          </p:grpSp>
          <p:sp>
            <p:nvSpPr>
              <p:cNvPr id="194" name="AutoShape 50"/>
              <p:cNvSpPr>
                <a:spLocks noChangeArrowheads="1"/>
              </p:cNvSpPr>
              <p:nvPr/>
            </p:nvSpPr>
            <p:spPr bwMode="auto">
              <a:xfrm>
                <a:off x="1152" y="1056"/>
                <a:ext cx="528" cy="912"/>
              </a:xfrm>
              <a:prstGeom prst="roundRect">
                <a:avLst>
                  <a:gd name="adj" fmla="val 16667"/>
                </a:avLst>
              </a:prstGeom>
              <a:solidFill>
                <a:srgbClr val="FFFFFF"/>
              </a:solidFill>
              <a:ln w="28575">
                <a:solidFill>
                  <a:srgbClr val="59B124"/>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5" name="AutoShape 51"/>
              <p:cNvSpPr>
                <a:spLocks noChangeArrowheads="1"/>
              </p:cNvSpPr>
              <p:nvPr/>
            </p:nvSpPr>
            <p:spPr bwMode="auto">
              <a:xfrm>
                <a:off x="1221" y="1728"/>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96" name="AutoShape 52"/>
              <p:cNvSpPr>
                <a:spLocks noChangeArrowheads="1"/>
              </p:cNvSpPr>
              <p:nvPr/>
            </p:nvSpPr>
            <p:spPr bwMode="auto">
              <a:xfrm>
                <a:off x="1221" y="1344"/>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97" name="AutoShape 53"/>
              <p:cNvSpPr>
                <a:spLocks noChangeArrowheads="1"/>
              </p:cNvSpPr>
              <p:nvPr/>
            </p:nvSpPr>
            <p:spPr bwMode="auto">
              <a:xfrm>
                <a:off x="1440" y="1344"/>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98" name="AutoShape 54"/>
              <p:cNvSpPr>
                <a:spLocks noChangeArrowheads="1"/>
              </p:cNvSpPr>
              <p:nvPr/>
            </p:nvSpPr>
            <p:spPr bwMode="auto">
              <a:xfrm>
                <a:off x="1221" y="1152"/>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199" name="AutoShape 55"/>
              <p:cNvSpPr>
                <a:spLocks noChangeArrowheads="1"/>
              </p:cNvSpPr>
              <p:nvPr/>
            </p:nvSpPr>
            <p:spPr bwMode="auto">
              <a:xfrm>
                <a:off x="1440" y="1152"/>
                <a:ext cx="171" cy="144"/>
              </a:xfrm>
              <a:prstGeom prst="roundRect">
                <a:avLst>
                  <a:gd name="adj" fmla="val 16667"/>
                </a:avLst>
              </a:prstGeom>
              <a:solidFill>
                <a:srgbClr val="A48C80"/>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00" name="AutoShape 56"/>
              <p:cNvSpPr>
                <a:spLocks noChangeArrowheads="1"/>
              </p:cNvSpPr>
              <p:nvPr/>
            </p:nvSpPr>
            <p:spPr bwMode="auto">
              <a:xfrm>
                <a:off x="1221" y="1536"/>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01" name="AutoShape 57"/>
              <p:cNvSpPr>
                <a:spLocks noChangeArrowheads="1"/>
              </p:cNvSpPr>
              <p:nvPr/>
            </p:nvSpPr>
            <p:spPr bwMode="auto">
              <a:xfrm>
                <a:off x="1440" y="1536"/>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sp>
            <p:nvSpPr>
              <p:cNvPr id="202" name="Text Box 58"/>
              <p:cNvSpPr txBox="1">
                <a:spLocks noChangeArrowheads="1"/>
              </p:cNvSpPr>
              <p:nvPr/>
            </p:nvSpPr>
            <p:spPr bwMode="auto">
              <a:xfrm>
                <a:off x="1252" y="768"/>
                <a:ext cx="444" cy="231"/>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latin typeface="Arial" pitchFamily="34" charset="0"/>
                  </a:rPr>
                  <a:t>T800</a:t>
                </a:r>
              </a:p>
            </p:txBody>
          </p:sp>
          <p:sp>
            <p:nvSpPr>
              <p:cNvPr id="203" name="AutoShape 59"/>
              <p:cNvSpPr>
                <a:spLocks noChangeArrowheads="1"/>
              </p:cNvSpPr>
              <p:nvPr/>
            </p:nvSpPr>
            <p:spPr bwMode="auto">
              <a:xfrm>
                <a:off x="1440" y="1728"/>
                <a:ext cx="171" cy="144"/>
              </a:xfrm>
              <a:prstGeom prst="roundRect">
                <a:avLst>
                  <a:gd name="adj" fmla="val 16667"/>
                </a:avLst>
              </a:prstGeom>
              <a:solidFill>
                <a:srgbClr val="9999FF"/>
              </a:solidFill>
              <a:ln w="28575">
                <a:solidFill>
                  <a:srgbClr val="FF9900"/>
                </a:solidFill>
                <a:round/>
                <a:headEnd/>
                <a:tailEnd/>
              </a:ln>
            </p:spPr>
            <p:txBody>
              <a:bodyPr anchor="ctr"/>
              <a:lstStyle/>
              <a:p>
                <a:pPr marL="0" marR="0" lvl="0" indent="0" algn="ctr" defTabSz="914400" eaLnBrk="1" fontAlgn="auto" latinLnBrk="0" hangingPunct="1">
                  <a:lnSpc>
                    <a:spcPct val="80000"/>
                  </a:lnSpc>
                  <a:spcBef>
                    <a:spcPts val="0"/>
                  </a:spcBef>
                  <a:spcAft>
                    <a:spcPts val="0"/>
                  </a:spcAft>
                  <a:buClrTx/>
                  <a:buSzTx/>
                  <a:buFontTx/>
                  <a:buNone/>
                  <a:tabLst/>
                  <a:defRPr/>
                </a:pPr>
                <a:endParaRPr kumimoji="0" lang="en-US" sz="500" b="0" i="0" u="none" strike="noStrike" kern="0" cap="none" spc="0" normalizeH="0" baseline="0" noProof="0" smtClean="0">
                  <a:ln>
                    <a:noFill/>
                  </a:ln>
                  <a:solidFill>
                    <a:sysClr val="windowText" lastClr="000000"/>
                  </a:solidFill>
                  <a:effectLst/>
                  <a:uLnTx/>
                  <a:uFillTx/>
                  <a:latin typeface="Arial" pitchFamily="34" charset="0"/>
                </a:endParaRPr>
              </a:p>
            </p:txBody>
          </p:sp>
        </p:grpSp>
        <p:grpSp>
          <p:nvGrpSpPr>
            <p:cNvPr id="183" name="Group 60"/>
            <p:cNvGrpSpPr>
              <a:grpSpLocks/>
            </p:cNvGrpSpPr>
            <p:nvPr/>
          </p:nvGrpSpPr>
          <p:grpSpPr bwMode="auto">
            <a:xfrm>
              <a:off x="2688" y="1776"/>
              <a:ext cx="1152" cy="212"/>
              <a:chOff x="2688" y="1776"/>
              <a:chExt cx="1152" cy="212"/>
            </a:xfrm>
          </p:grpSpPr>
          <p:sp>
            <p:nvSpPr>
              <p:cNvPr id="190" name="Rectangle 61"/>
              <p:cNvSpPr>
                <a:spLocks noChangeArrowheads="1"/>
              </p:cNvSpPr>
              <p:nvPr/>
            </p:nvSpPr>
            <p:spPr bwMode="auto">
              <a:xfrm>
                <a:off x="3120" y="1776"/>
                <a:ext cx="720" cy="21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ysClr val="windowText" lastClr="000000"/>
                    </a:solidFill>
                    <a:effectLst/>
                    <a:uLnTx/>
                    <a:uFillTx/>
                    <a:latin typeface="Arial" pitchFamily="34" charset="0"/>
                  </a:rPr>
                  <a:t>Delta copy</a:t>
                </a:r>
              </a:p>
            </p:txBody>
          </p:sp>
          <p:sp>
            <p:nvSpPr>
              <p:cNvPr id="191" name="Line 62"/>
              <p:cNvSpPr>
                <a:spLocks noChangeShapeType="1"/>
              </p:cNvSpPr>
              <p:nvPr/>
            </p:nvSpPr>
            <p:spPr bwMode="auto">
              <a:xfrm flipH="1">
                <a:off x="2688" y="1872"/>
                <a:ext cx="432" cy="0"/>
              </a:xfrm>
              <a:prstGeom prst="line">
                <a:avLst/>
              </a:prstGeom>
              <a:noFill/>
              <a:ln w="9525">
                <a:solidFill>
                  <a:schemeClr val="tx1"/>
                </a:solidFill>
                <a:round/>
                <a:headEnd/>
                <a:tailEnd type="triangle" w="med" len="me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84" name="Group 63"/>
            <p:cNvGrpSpPr>
              <a:grpSpLocks/>
            </p:cNvGrpSpPr>
            <p:nvPr/>
          </p:nvGrpSpPr>
          <p:grpSpPr bwMode="auto">
            <a:xfrm>
              <a:off x="528" y="2400"/>
              <a:ext cx="2400" cy="384"/>
              <a:chOff x="528" y="2400"/>
              <a:chExt cx="2400" cy="384"/>
            </a:xfrm>
          </p:grpSpPr>
          <p:sp>
            <p:nvSpPr>
              <p:cNvPr id="188" name="Rectangle 64"/>
              <p:cNvSpPr>
                <a:spLocks noChangeArrowheads="1"/>
              </p:cNvSpPr>
              <p:nvPr/>
            </p:nvSpPr>
            <p:spPr bwMode="auto">
              <a:xfrm>
                <a:off x="528" y="2448"/>
                <a:ext cx="2400" cy="336"/>
              </a:xfrm>
              <a:prstGeom prst="rect">
                <a:avLst/>
              </a:prstGeom>
              <a:solidFill>
                <a:schemeClr val="bg1"/>
              </a:solidFill>
              <a:ln w="9525">
                <a:solidFill>
                  <a:schemeClr val="bg1"/>
                </a:solid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9" name="Rectangle 65"/>
              <p:cNvSpPr>
                <a:spLocks noChangeArrowheads="1"/>
              </p:cNvSpPr>
              <p:nvPr/>
            </p:nvSpPr>
            <p:spPr bwMode="auto">
              <a:xfrm>
                <a:off x="1056" y="2400"/>
                <a:ext cx="889" cy="327"/>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Arial" pitchFamily="34" charset="0"/>
                  </a:rPr>
                  <a:t>Primary</a:t>
                </a:r>
              </a:p>
            </p:txBody>
          </p:sp>
        </p:grpSp>
        <p:grpSp>
          <p:nvGrpSpPr>
            <p:cNvPr id="185" name="Group 66"/>
            <p:cNvGrpSpPr>
              <a:grpSpLocks/>
            </p:cNvGrpSpPr>
            <p:nvPr/>
          </p:nvGrpSpPr>
          <p:grpSpPr bwMode="auto">
            <a:xfrm>
              <a:off x="3209" y="2414"/>
              <a:ext cx="2347" cy="351"/>
              <a:chOff x="3209" y="2414"/>
              <a:chExt cx="2347" cy="351"/>
            </a:xfrm>
          </p:grpSpPr>
          <p:sp>
            <p:nvSpPr>
              <p:cNvPr id="186" name="Rectangle 67"/>
              <p:cNvSpPr>
                <a:spLocks noChangeArrowheads="1"/>
              </p:cNvSpPr>
              <p:nvPr/>
            </p:nvSpPr>
            <p:spPr bwMode="auto">
              <a:xfrm>
                <a:off x="3209" y="2440"/>
                <a:ext cx="2347" cy="325"/>
              </a:xfrm>
              <a:prstGeom prst="rect">
                <a:avLst/>
              </a:prstGeom>
              <a:solidFill>
                <a:schemeClr val="bg1"/>
              </a:solidFill>
              <a:ln w="9525">
                <a:solidFill>
                  <a:schemeClr val="bg1"/>
                </a:solidFill>
                <a:miter lim="800000"/>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7" name="Rectangle 68"/>
              <p:cNvSpPr>
                <a:spLocks noChangeArrowheads="1"/>
              </p:cNvSpPr>
              <p:nvPr/>
            </p:nvSpPr>
            <p:spPr bwMode="auto">
              <a:xfrm>
                <a:off x="3648" y="2414"/>
                <a:ext cx="1189" cy="327"/>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latin typeface="Arial" pitchFamily="34" charset="0"/>
                  </a:rPr>
                  <a:t>Secondary</a:t>
                </a:r>
              </a:p>
            </p:txBody>
          </p:sp>
        </p:grpSp>
      </p:grpSp>
      <p:sp>
        <p:nvSpPr>
          <p:cNvPr id="207" name="Line 69"/>
          <p:cNvSpPr>
            <a:spLocks noChangeShapeType="1"/>
          </p:cNvSpPr>
          <p:nvPr/>
        </p:nvSpPr>
        <p:spPr bwMode="auto">
          <a:xfrm>
            <a:off x="2902782" y="2819400"/>
            <a:ext cx="38862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cxnSp>
        <p:nvCxnSpPr>
          <p:cNvPr id="208" name="AutoShape 70"/>
          <p:cNvCxnSpPr>
            <a:cxnSpLocks noChangeShapeType="1"/>
            <a:endCxn id="144" idx="2"/>
          </p:cNvCxnSpPr>
          <p:nvPr/>
        </p:nvCxnSpPr>
        <p:spPr bwMode="auto">
          <a:xfrm rot="16200000" flipH="1">
            <a:off x="4807782" y="565151"/>
            <a:ext cx="1587" cy="4843462"/>
          </a:xfrm>
          <a:prstGeom prst="curvedConnector3">
            <a:avLst>
              <a:gd name="adj1" fmla="val 13500005"/>
            </a:avLst>
          </a:prstGeom>
          <a:noFill/>
          <a:ln w="28575">
            <a:solidFill>
              <a:srgbClr val="FFCC00"/>
            </a:solidFill>
            <a:round/>
            <a:headEnd/>
            <a:tailEnd/>
          </a:ln>
        </p:spPr>
      </p:cxnSp>
      <p:sp>
        <p:nvSpPr>
          <p:cNvPr id="209" name="Line 71"/>
          <p:cNvSpPr>
            <a:spLocks noChangeShapeType="1"/>
          </p:cNvSpPr>
          <p:nvPr/>
        </p:nvSpPr>
        <p:spPr bwMode="auto">
          <a:xfrm>
            <a:off x="997782" y="2819400"/>
            <a:ext cx="1219200" cy="0"/>
          </a:xfrm>
          <a:prstGeom prst="line">
            <a:avLst/>
          </a:prstGeom>
          <a:noFill/>
          <a:ln w="28575">
            <a:solidFill>
              <a:srgbClr val="FFCC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dissolve">
                                      <p:cBhvr>
                                        <p:cTn id="7" dur="500"/>
                                        <p:tgtEl>
                                          <p:spTgt spid="16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
                                        </p:tgtEl>
                                        <p:attrNameLst>
                                          <p:attrName>style.visibility</p:attrName>
                                        </p:attrNameLst>
                                      </p:cBhvr>
                                      <p:to>
                                        <p:strVal val="visible"/>
                                      </p:to>
                                    </p:set>
                                    <p:animEffect transition="in" filter="dissolve">
                                      <p:cBhvr>
                                        <p:cTn id="12" dur="500"/>
                                        <p:tgtEl>
                                          <p:spTgt spid="17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0"/>
                                        </p:tgtEl>
                                        <p:attrNameLst>
                                          <p:attrName>style.visibility</p:attrName>
                                        </p:attrNameLst>
                                      </p:cBhvr>
                                      <p:to>
                                        <p:strVal val="visible"/>
                                      </p:to>
                                    </p:set>
                                    <p:animEffect transition="in" filter="dissolve">
                                      <p:cBhvr>
                                        <p:cTn id="17"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gray">
          <a:xfrm>
            <a:off x="8151543" y="6233532"/>
            <a:ext cx="925551" cy="490653"/>
          </a:xfrm>
          <a:prstGeom prst="rect">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endParaRPr lang="en-US" sz="2000" dirty="0" smtClean="0">
              <a:solidFill>
                <a:prstClr val="white"/>
              </a:solidFill>
            </a:endParaRPr>
          </a:p>
        </p:txBody>
      </p:sp>
      <p:sp>
        <p:nvSpPr>
          <p:cNvPr id="2" name="Title 1"/>
          <p:cNvSpPr>
            <a:spLocks noGrp="1"/>
          </p:cNvSpPr>
          <p:nvPr>
            <p:ph type="title"/>
          </p:nvPr>
        </p:nvSpPr>
        <p:spPr/>
        <p:txBody>
          <a:bodyPr/>
          <a:lstStyle/>
          <a:p>
            <a:r>
              <a:rPr lang="en-US" dirty="0" smtClean="0"/>
              <a:t>3PAR Remote Copy: Summary features &amp; benefits</a:t>
            </a:r>
            <a:endParaRPr lang="en-US" dirty="0"/>
          </a:p>
        </p:txBody>
      </p:sp>
      <p:graphicFrame>
        <p:nvGraphicFramePr>
          <p:cNvPr id="3" name="Table 2"/>
          <p:cNvGraphicFramePr>
            <a:graphicFrameLocks noGrp="1"/>
          </p:cNvGraphicFramePr>
          <p:nvPr/>
        </p:nvGraphicFramePr>
        <p:xfrm>
          <a:off x="414144" y="1310391"/>
          <a:ext cx="8428774" cy="5390014"/>
        </p:xfrm>
        <a:graphic>
          <a:graphicData uri="http://schemas.openxmlformats.org/drawingml/2006/table">
            <a:tbl>
              <a:tblPr firstRow="1">
                <a:tableStyleId>{5C22544A-7EE6-4342-B048-85BDC9FD1C3A}</a:tableStyleId>
              </a:tblPr>
              <a:tblGrid>
                <a:gridCol w="4214387"/>
                <a:gridCol w="4214387"/>
              </a:tblGrid>
              <a:tr h="405255">
                <a:tc>
                  <a:txBody>
                    <a:bodyPr/>
                    <a:lstStyle/>
                    <a:p>
                      <a:pPr marL="0" algn="l" defTabSz="914400" rtl="0" eaLnBrk="1" latinLnBrk="0" hangingPunct="1"/>
                      <a:r>
                        <a:rPr lang="en-US" sz="1800" b="0" kern="1200" cap="none" baseline="0" dirty="0" smtClean="0">
                          <a:solidFill>
                            <a:schemeClr val="lt1"/>
                          </a:solidFill>
                          <a:latin typeface="+mn-lt"/>
                          <a:ea typeface="+mn-ea"/>
                          <a:cs typeface="+mn-cs"/>
                        </a:rPr>
                        <a:t>FEATURES</a:t>
                      </a:r>
                      <a:endParaRPr lang="en-US" sz="1800" b="0" kern="1200" cap="none" baseline="0" dirty="0">
                        <a:solidFill>
                          <a:schemeClr val="lt1"/>
                        </a:solidFill>
                        <a:latin typeface="+mn-lt"/>
                        <a:ea typeface="+mn-ea"/>
                        <a:cs typeface="+mn-cs"/>
                      </a:endParaRPr>
                    </a:p>
                  </a:txBody>
                  <a:tcPr marT="27432" marB="27432" anchor="ctr">
                    <a:lnL w="12700" cmpd="sng">
                      <a:noFill/>
                    </a:lnL>
                    <a:lnR w="12700" cmpd="sng">
                      <a:noFill/>
                    </a:lnR>
                    <a:lnT w="76200" cap="flat" cmpd="sng" algn="ctr">
                      <a:noFill/>
                      <a:prstDash val="solid"/>
                      <a:round/>
                      <a:headEnd type="none" w="med" len="med"/>
                      <a:tailEnd type="none" w="med" len="med"/>
                    </a:lnT>
                    <a:lnB w="38100" cap="flat" cmpd="sng" algn="ctr">
                      <a:noFill/>
                      <a:prstDash val="solid"/>
                      <a:round/>
                      <a:headEnd type="none" w="med" len="med"/>
                      <a:tailEnd type="none" w="med" len="med"/>
                    </a:lnB>
                    <a:gradFill>
                      <a:gsLst>
                        <a:gs pos="0">
                          <a:srgbClr val="1742DB"/>
                        </a:gs>
                        <a:gs pos="100000">
                          <a:srgbClr val="00A4E6"/>
                        </a:gs>
                      </a:gsLst>
                      <a:lin ang="16200000" scaled="1"/>
                    </a:gradFill>
                  </a:tcPr>
                </a:tc>
                <a:tc>
                  <a:txBody>
                    <a:bodyPr/>
                    <a:lstStyle/>
                    <a:p>
                      <a:pPr marL="0" algn="l" defTabSz="914400" rtl="0" eaLnBrk="1" latinLnBrk="0" hangingPunct="1"/>
                      <a:r>
                        <a:rPr lang="en-US" sz="1800" b="0" kern="1200" cap="none" baseline="0" dirty="0" smtClean="0">
                          <a:solidFill>
                            <a:schemeClr val="lt1"/>
                          </a:solidFill>
                          <a:latin typeface="+mn-lt"/>
                          <a:ea typeface="+mn-ea"/>
                          <a:cs typeface="+mn-cs"/>
                        </a:rPr>
                        <a:t>BENEFITS</a:t>
                      </a:r>
                      <a:endParaRPr lang="en-US" sz="1800" b="0" kern="1200" cap="none" baseline="0" dirty="0">
                        <a:solidFill>
                          <a:schemeClr val="lt1"/>
                        </a:solidFill>
                        <a:latin typeface="+mn-lt"/>
                        <a:ea typeface="+mn-ea"/>
                        <a:cs typeface="+mn-cs"/>
                      </a:endParaRPr>
                    </a:p>
                  </a:txBody>
                  <a:tcPr marT="27432" marB="27432" anchor="ctr">
                    <a:lnL w="12700" cmpd="sng">
                      <a:noFill/>
                    </a:lnL>
                    <a:lnR w="12700" cmpd="sng">
                      <a:noFill/>
                    </a:lnR>
                    <a:lnT w="76200" cap="flat" cmpd="sng" algn="ctr">
                      <a:noFill/>
                      <a:prstDash val="solid"/>
                      <a:round/>
                      <a:headEnd type="none" w="med" len="med"/>
                      <a:tailEnd type="none" w="med" len="med"/>
                    </a:lnT>
                    <a:lnB w="38100" cap="flat" cmpd="sng" algn="ctr">
                      <a:noFill/>
                      <a:prstDash val="solid"/>
                      <a:round/>
                      <a:headEnd type="none" w="med" len="med"/>
                      <a:tailEnd type="none" w="med" len="med"/>
                    </a:lnB>
                    <a:gradFill>
                      <a:gsLst>
                        <a:gs pos="0">
                          <a:srgbClr val="1742DB"/>
                        </a:gs>
                        <a:gs pos="100000">
                          <a:srgbClr val="00A4E6"/>
                        </a:gs>
                      </a:gsLst>
                      <a:lin ang="16200000" scaled="1"/>
                    </a:gra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Host Independent, array-based</a:t>
                      </a:r>
                    </a:p>
                  </a:txBody>
                  <a:tcPr horzOverflow="overflow">
                    <a:lnL w="12700" cmpd="sng">
                      <a:noFill/>
                    </a:lnL>
                    <a:lnR w="12700" cmpd="sng">
                      <a:noFill/>
                    </a:lnR>
                    <a:lnT w="381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smtClean="0">
                          <a:solidFill>
                            <a:schemeClr val="tx1"/>
                          </a:solidFill>
                          <a:latin typeface="+mn-lt"/>
                          <a:ea typeface="+mn-ea"/>
                          <a:cs typeface="+mn-cs"/>
                        </a:rPr>
                        <a:t>Boosts performance by offloading host servers of replication tasks </a:t>
                      </a:r>
                    </a:p>
                  </a:txBody>
                  <a:tcPr horzOverflow="overflow">
                    <a:lnL w="12700" cmpd="sng">
                      <a:noFill/>
                    </a:lnL>
                    <a:lnR w="12700" cmpd="sng">
                      <a:noFill/>
                    </a:lnR>
                    <a:lnT w="381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Modular architecture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smtClean="0">
                          <a:solidFill>
                            <a:schemeClr val="tx1"/>
                          </a:solidFill>
                          <a:latin typeface="+mn-lt"/>
                          <a:ea typeface="+mn-ea"/>
                          <a:cs typeface="+mn-cs"/>
                        </a:rPr>
                        <a:t>Allows customer-defined, flexible deployment at all sites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Line-</a:t>
                      </a:r>
                      <a:r>
                        <a:rPr lang="en-US" sz="1400" kern="1200" dirty="0" err="1" smtClean="0">
                          <a:solidFill>
                            <a:schemeClr val="tx1"/>
                          </a:solidFill>
                          <a:latin typeface="+mn-lt"/>
                          <a:ea typeface="+mn-ea"/>
                          <a:cs typeface="+mn-cs"/>
                        </a:rPr>
                        <a:t>trunking</a:t>
                      </a:r>
                      <a:r>
                        <a:rPr lang="en-US" sz="1400" kern="1200" dirty="0" smtClean="0">
                          <a:solidFill>
                            <a:schemeClr val="tx1"/>
                          </a:solidFill>
                          <a:latin typeface="+mn-lt"/>
                          <a:ea typeface="+mn-ea"/>
                          <a:cs typeface="+mn-cs"/>
                        </a:rPr>
                        <a:t> to seamlessly balance load across all available remote copy links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Optimizes performance and prevents bottlenecks; increases availability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Multiple modes of operation: Synchronous, Asynchronous Periodic and Synchronous Long Distance (SLD)</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Offers choice and flexibility in deploying the appropriate solution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Asynchronous Periodic mode</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Enables the most space-efficient, bandwidth-friendly deployment</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Consistency Groups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Ensures readily-usable, I/O consistent data at remote site </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Transport Agnostic</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smtClean="0">
                          <a:solidFill>
                            <a:schemeClr val="tx1"/>
                          </a:solidFill>
                          <a:latin typeface="+mn-lt"/>
                          <a:ea typeface="+mn-ea"/>
                          <a:cs typeface="+mn-cs"/>
                        </a:rPr>
                        <a:t>Simplifies connectivity requirements</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Thin Provisioning Aware</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Significant reduction in cost of deploying remote replication</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412759">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smtClean="0">
                          <a:solidFill>
                            <a:schemeClr val="tx1"/>
                          </a:solidFill>
                          <a:latin typeface="+mn-lt"/>
                          <a:ea typeface="+mn-ea"/>
                          <a:cs typeface="+mn-cs"/>
                        </a:rPr>
                        <a:t>Many-to-one, one-to-many</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0" fontAlgn="b" latinLnBrk="0" hangingPunct="0">
                        <a:lnSpc>
                          <a:spcPct val="100000"/>
                        </a:lnSpc>
                        <a:spcBef>
                          <a:spcPct val="20000"/>
                        </a:spcBef>
                        <a:spcAft>
                          <a:spcPct val="0"/>
                        </a:spcAft>
                        <a:buClr>
                          <a:srgbClr val="FFD911"/>
                        </a:buClr>
                        <a:buSzTx/>
                        <a:buFontTx/>
                        <a:buNone/>
                        <a:tabLst/>
                      </a:pPr>
                      <a:r>
                        <a:rPr lang="en-US" sz="1400" kern="1200" dirty="0" smtClean="0">
                          <a:solidFill>
                            <a:schemeClr val="tx1"/>
                          </a:solidFill>
                          <a:latin typeface="+mn-lt"/>
                          <a:ea typeface="+mn-ea"/>
                          <a:cs typeface="+mn-cs"/>
                        </a:rPr>
                        <a:t>Provides a cost-effective disaster recovery solution for service providers and enterprises with distributed data centers</a:t>
                      </a:r>
                    </a:p>
                  </a:txBody>
                  <a:tcPr horzOverflow="overflow">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2200" smtClean="0"/>
              <a:t>3PAR Replication Adapter for VMware Site Recovery Manager</a:t>
            </a:r>
          </a:p>
        </p:txBody>
      </p:sp>
      <p:sp>
        <p:nvSpPr>
          <p:cNvPr id="30723" name="Rectangle 3"/>
          <p:cNvSpPr>
            <a:spLocks noGrp="1" noChangeArrowheads="1"/>
          </p:cNvSpPr>
          <p:nvPr>
            <p:ph type="body" sz="quarter" idx="10"/>
          </p:nvPr>
        </p:nvSpPr>
        <p:spPr>
          <a:xfrm>
            <a:off x="365760" y="1371600"/>
            <a:ext cx="4442908" cy="4754880"/>
          </a:xfrm>
          <a:noFill/>
        </p:spPr>
        <p:txBody>
          <a:bodyPr/>
          <a:lstStyle/>
          <a:p>
            <a:pPr>
              <a:spcBef>
                <a:spcPts val="1200"/>
              </a:spcBef>
            </a:pPr>
            <a:r>
              <a:rPr lang="en-US" dirty="0" smtClean="0"/>
              <a:t>Developed by 3PAR </a:t>
            </a:r>
          </a:p>
          <a:p>
            <a:pPr>
              <a:spcBef>
                <a:spcPts val="1200"/>
              </a:spcBef>
            </a:pPr>
            <a:r>
              <a:rPr lang="en-US" dirty="0" smtClean="0"/>
              <a:t>Remote Copy Integration with </a:t>
            </a:r>
            <a:br>
              <a:rPr lang="en-US" dirty="0" smtClean="0"/>
            </a:br>
            <a:r>
              <a:rPr lang="en-US" dirty="0" smtClean="0"/>
              <a:t>VMware Site Recovery Manager</a:t>
            </a:r>
          </a:p>
          <a:p>
            <a:pPr>
              <a:spcBef>
                <a:spcPts val="1200"/>
              </a:spcBef>
            </a:pPr>
            <a:r>
              <a:rPr lang="en-US" dirty="0" smtClean="0"/>
              <a:t>Enables 3PAR Remote Copy and VMware Site Recovery Manager </a:t>
            </a:r>
          </a:p>
          <a:p>
            <a:pPr lvl="1">
              <a:spcBef>
                <a:spcPts val="600"/>
              </a:spcBef>
            </a:pPr>
            <a:r>
              <a:rPr lang="en-US" dirty="0" smtClean="0"/>
              <a:t>Single automated process for  end-to-end disaster recovery </a:t>
            </a:r>
          </a:p>
          <a:p>
            <a:pPr lvl="1">
              <a:spcBef>
                <a:spcPts val="600"/>
              </a:spcBef>
            </a:pPr>
            <a:r>
              <a:rPr lang="en-US" dirty="0" smtClean="0"/>
              <a:t>Simply protect and recover </a:t>
            </a:r>
            <a:br>
              <a:rPr lang="en-US" dirty="0" smtClean="0"/>
            </a:br>
            <a:r>
              <a:rPr lang="en-US" dirty="0" smtClean="0"/>
              <a:t>virtual machines</a:t>
            </a:r>
          </a:p>
        </p:txBody>
      </p:sp>
      <p:sp>
        <p:nvSpPr>
          <p:cNvPr id="30725" name="Rectangle 5"/>
          <p:cNvSpPr>
            <a:spLocks noChangeArrowheads="1"/>
          </p:cNvSpPr>
          <p:nvPr/>
        </p:nvSpPr>
        <p:spPr bwMode="auto">
          <a:xfrm>
            <a:off x="4933950" y="1687763"/>
            <a:ext cx="3981450" cy="4027885"/>
          </a:xfrm>
          <a:prstGeom prst="rect">
            <a:avLst/>
          </a:prstGeom>
          <a:solidFill>
            <a:schemeClr val="tx1"/>
          </a:solidFill>
          <a:ln w="9525" algn="ctr">
            <a:noFill/>
            <a:miter lim="800000"/>
            <a:headEnd/>
            <a:tailEnd/>
          </a:ln>
        </p:spPr>
        <p:txBody>
          <a:bodyPr wrap="none" anchor="ctr"/>
          <a:lstStyle/>
          <a:p>
            <a:pPr algn="ctr"/>
            <a:endParaRPr lang="en-US">
              <a:latin typeface="Arial" pitchFamily="34" charset="0"/>
            </a:endParaRPr>
          </a:p>
        </p:txBody>
      </p:sp>
      <p:grpSp>
        <p:nvGrpSpPr>
          <p:cNvPr id="20" name="Group 19"/>
          <p:cNvGrpSpPr/>
          <p:nvPr/>
        </p:nvGrpSpPr>
        <p:grpSpPr>
          <a:xfrm>
            <a:off x="4876800" y="1571625"/>
            <a:ext cx="4035136" cy="4267200"/>
            <a:chOff x="4876800" y="1571625"/>
            <a:chExt cx="4035136" cy="4267200"/>
          </a:xfrm>
        </p:grpSpPr>
        <p:sp>
          <p:nvSpPr>
            <p:cNvPr id="30738" name="AutoShape 7"/>
            <p:cNvSpPr>
              <a:spLocks noChangeArrowheads="1"/>
            </p:cNvSpPr>
            <p:nvPr/>
          </p:nvSpPr>
          <p:spPr bwMode="auto">
            <a:xfrm>
              <a:off x="4876800" y="1571625"/>
              <a:ext cx="4035136" cy="4267200"/>
            </a:xfrm>
            <a:prstGeom prst="roundRect">
              <a:avLst>
                <a:gd name="adj" fmla="val 3606"/>
              </a:avLst>
            </a:prstGeom>
            <a:solidFill>
              <a:srgbClr val="D6D7D9"/>
            </a:solidFill>
            <a:ln w="25400" algn="ctr">
              <a:noFill/>
              <a:miter lim="800000"/>
              <a:headEnd type="none" w="sm" len="sm"/>
              <a:tailEnd type="none" w="sm" len="sm"/>
            </a:ln>
            <a:effectLst/>
          </p:spPr>
          <p:txBody>
            <a:bodyPr wrap="square" lIns="91440" tIns="45720" bIns="45720" anchor="ctr">
              <a:noAutofit/>
            </a:bodyPr>
            <a:lstStyle/>
            <a:p>
              <a:pPr algn="ctr"/>
              <a:endParaRPr lang="en-US" dirty="0" smtClean="0"/>
            </a:p>
          </p:txBody>
        </p:sp>
        <p:pic>
          <p:nvPicPr>
            <p:cNvPr id="30739" name="Picture 8"/>
            <p:cNvPicPr preferRelativeResize="0">
              <a:picLocks noChangeAspect="1" noChangeArrowheads="1"/>
            </p:cNvPicPr>
            <p:nvPr/>
          </p:nvPicPr>
          <p:blipFill>
            <a:blip r:embed="rId3" cstate="print"/>
            <a:srcRect/>
            <a:stretch>
              <a:fillRect/>
            </a:stretch>
          </p:blipFill>
          <p:spPr bwMode="auto">
            <a:xfrm>
              <a:off x="5075959" y="2162874"/>
              <a:ext cx="3621231" cy="2829550"/>
            </a:xfrm>
            <a:prstGeom prst="rect">
              <a:avLst/>
            </a:prstGeom>
            <a:noFill/>
            <a:ln w="9525">
              <a:noFill/>
              <a:miter lim="800000"/>
              <a:headEnd/>
              <a:tailEnd/>
            </a:ln>
          </p:spPr>
        </p:pic>
      </p:grpSp>
      <p:sp>
        <p:nvSpPr>
          <p:cNvPr id="30727" name="Rectangle 9"/>
          <p:cNvSpPr>
            <a:spLocks noChangeArrowheads="1"/>
          </p:cNvSpPr>
          <p:nvPr/>
        </p:nvSpPr>
        <p:spPr bwMode="auto">
          <a:xfrm>
            <a:off x="5396345" y="4313191"/>
            <a:ext cx="919595" cy="578931"/>
          </a:xfrm>
          <a:prstGeom prst="rect">
            <a:avLst/>
          </a:prstGeom>
          <a:solidFill>
            <a:schemeClr val="bg2">
              <a:lumMod val="20000"/>
              <a:lumOff val="80000"/>
            </a:schemeClr>
          </a:solidFill>
          <a:ln w="9525">
            <a:noFill/>
            <a:miter lim="800000"/>
            <a:headEnd/>
            <a:tailEnd/>
          </a:ln>
        </p:spPr>
        <p:txBody>
          <a:bodyPr wrap="none" anchor="ctr">
            <a:spAutoFit/>
          </a:bodyPr>
          <a:lstStyle/>
          <a:p>
            <a:endParaRPr lang="en-US"/>
          </a:p>
        </p:txBody>
      </p:sp>
      <p:sp>
        <p:nvSpPr>
          <p:cNvPr id="30728" name="Rectangle 10"/>
          <p:cNvSpPr>
            <a:spLocks noChangeArrowheads="1"/>
          </p:cNvSpPr>
          <p:nvPr/>
        </p:nvSpPr>
        <p:spPr bwMode="auto">
          <a:xfrm>
            <a:off x="7500505" y="4337826"/>
            <a:ext cx="919595" cy="578931"/>
          </a:xfrm>
          <a:prstGeom prst="rect">
            <a:avLst/>
          </a:prstGeom>
          <a:solidFill>
            <a:schemeClr val="bg2">
              <a:lumMod val="20000"/>
              <a:lumOff val="80000"/>
            </a:schemeClr>
          </a:solidFill>
          <a:ln w="9525">
            <a:noFill/>
            <a:miter lim="800000"/>
            <a:headEnd/>
            <a:tailEnd/>
          </a:ln>
        </p:spPr>
        <p:txBody>
          <a:bodyPr wrap="none" anchor="ctr">
            <a:spAutoFit/>
          </a:bodyPr>
          <a:lstStyle/>
          <a:p>
            <a:endParaRPr lang="en-US"/>
          </a:p>
        </p:txBody>
      </p:sp>
      <p:grpSp>
        <p:nvGrpSpPr>
          <p:cNvPr id="4" name="Group 11"/>
          <p:cNvGrpSpPr>
            <a:grpSpLocks/>
          </p:cNvGrpSpPr>
          <p:nvPr/>
        </p:nvGrpSpPr>
        <p:grpSpPr bwMode="auto">
          <a:xfrm>
            <a:off x="5699414" y="4330788"/>
            <a:ext cx="400050" cy="918548"/>
            <a:chOff x="2469" y="2640"/>
            <a:chExt cx="596" cy="1392"/>
          </a:xfrm>
        </p:grpSpPr>
        <p:pic>
          <p:nvPicPr>
            <p:cNvPr id="30736" name="Picture 12" descr="3par_server"/>
            <p:cNvPicPr>
              <a:picLocks noChangeAspect="1" noChangeArrowheads="1"/>
            </p:cNvPicPr>
            <p:nvPr/>
          </p:nvPicPr>
          <p:blipFill>
            <a:blip r:embed="rId4" cstate="print"/>
            <a:srcRect/>
            <a:stretch>
              <a:fillRect/>
            </a:stretch>
          </p:blipFill>
          <p:spPr bwMode="auto">
            <a:xfrm>
              <a:off x="2469" y="2640"/>
              <a:ext cx="596" cy="1392"/>
            </a:xfrm>
            <a:prstGeom prst="rect">
              <a:avLst/>
            </a:prstGeom>
            <a:noFill/>
            <a:ln w="9525">
              <a:noFill/>
              <a:miter lim="800000"/>
              <a:headEnd/>
              <a:tailEnd/>
            </a:ln>
          </p:spPr>
        </p:pic>
        <p:pic>
          <p:nvPicPr>
            <p:cNvPr id="30737" name="Picture 13"/>
            <p:cNvPicPr>
              <a:picLocks noChangeAspect="1" noChangeArrowheads="1"/>
            </p:cNvPicPr>
            <p:nvPr/>
          </p:nvPicPr>
          <p:blipFill>
            <a:blip r:embed="rId5" cstate="print"/>
            <a:srcRect/>
            <a:stretch>
              <a:fillRect/>
            </a:stretch>
          </p:blipFill>
          <p:spPr bwMode="auto">
            <a:xfrm>
              <a:off x="2562" y="3792"/>
              <a:ext cx="462" cy="174"/>
            </a:xfrm>
            <a:prstGeom prst="rect">
              <a:avLst/>
            </a:prstGeom>
            <a:noFill/>
            <a:ln w="9525">
              <a:noFill/>
              <a:miter lim="800000"/>
              <a:headEnd/>
              <a:tailEnd/>
            </a:ln>
          </p:spPr>
        </p:pic>
      </p:grpSp>
      <p:grpSp>
        <p:nvGrpSpPr>
          <p:cNvPr id="5" name="Group 14"/>
          <p:cNvGrpSpPr>
            <a:grpSpLocks/>
          </p:cNvGrpSpPr>
          <p:nvPr/>
        </p:nvGrpSpPr>
        <p:grpSpPr bwMode="auto">
          <a:xfrm>
            <a:off x="7713518" y="4355423"/>
            <a:ext cx="400050" cy="918548"/>
            <a:chOff x="2469" y="2640"/>
            <a:chExt cx="596" cy="1392"/>
          </a:xfrm>
        </p:grpSpPr>
        <p:pic>
          <p:nvPicPr>
            <p:cNvPr id="30734" name="Picture 15" descr="3par_server"/>
            <p:cNvPicPr>
              <a:picLocks noChangeAspect="1" noChangeArrowheads="1"/>
            </p:cNvPicPr>
            <p:nvPr/>
          </p:nvPicPr>
          <p:blipFill>
            <a:blip r:embed="rId4" cstate="print"/>
            <a:srcRect/>
            <a:stretch>
              <a:fillRect/>
            </a:stretch>
          </p:blipFill>
          <p:spPr bwMode="auto">
            <a:xfrm>
              <a:off x="2469" y="2640"/>
              <a:ext cx="596" cy="1392"/>
            </a:xfrm>
            <a:prstGeom prst="rect">
              <a:avLst/>
            </a:prstGeom>
            <a:noFill/>
            <a:ln w="9525">
              <a:noFill/>
              <a:miter lim="800000"/>
              <a:headEnd/>
              <a:tailEnd/>
            </a:ln>
          </p:spPr>
        </p:pic>
        <p:pic>
          <p:nvPicPr>
            <p:cNvPr id="30735" name="Picture 16"/>
            <p:cNvPicPr>
              <a:picLocks noChangeAspect="1" noChangeArrowheads="1"/>
            </p:cNvPicPr>
            <p:nvPr/>
          </p:nvPicPr>
          <p:blipFill>
            <a:blip r:embed="rId5" cstate="print"/>
            <a:srcRect/>
            <a:stretch>
              <a:fillRect/>
            </a:stretch>
          </p:blipFill>
          <p:spPr bwMode="auto">
            <a:xfrm>
              <a:off x="2562" y="3792"/>
              <a:ext cx="462" cy="174"/>
            </a:xfrm>
            <a:prstGeom prst="rect">
              <a:avLst/>
            </a:prstGeom>
            <a:noFill/>
            <a:ln w="9525">
              <a:noFill/>
              <a:miter lim="800000"/>
              <a:headEnd/>
              <a:tailEnd/>
            </a:ln>
          </p:spPr>
        </p:pic>
      </p:grpSp>
      <p:sp>
        <p:nvSpPr>
          <p:cNvPr id="30731" name="Text Box 17"/>
          <p:cNvSpPr txBox="1">
            <a:spLocks noChangeArrowheads="1"/>
          </p:cNvSpPr>
          <p:nvPr/>
        </p:nvSpPr>
        <p:spPr bwMode="auto">
          <a:xfrm>
            <a:off x="6364432" y="4445166"/>
            <a:ext cx="1193223" cy="244594"/>
          </a:xfrm>
          <a:prstGeom prst="rect">
            <a:avLst/>
          </a:prstGeom>
          <a:noFill/>
          <a:ln w="9525">
            <a:noFill/>
            <a:miter lim="800000"/>
            <a:headEnd/>
            <a:tailEnd/>
          </a:ln>
        </p:spPr>
        <p:txBody>
          <a:bodyPr>
            <a:spAutoFit/>
          </a:bodyPr>
          <a:lstStyle/>
          <a:p>
            <a:r>
              <a:rPr lang="en-US" sz="1000" dirty="0">
                <a:solidFill>
                  <a:schemeClr val="bg1"/>
                </a:solidFill>
                <a:latin typeface="Arial" pitchFamily="34" charset="0"/>
              </a:rPr>
              <a:t>Remote Copy</a:t>
            </a:r>
          </a:p>
        </p:txBody>
      </p:sp>
      <p:sp>
        <p:nvSpPr>
          <p:cNvPr id="30732" name="Arc 18"/>
          <p:cNvSpPr>
            <a:spLocks/>
          </p:cNvSpPr>
          <p:nvPr/>
        </p:nvSpPr>
        <p:spPr bwMode="auto">
          <a:xfrm>
            <a:off x="6475268" y="2414507"/>
            <a:ext cx="836468" cy="263951"/>
          </a:xfrm>
          <a:custGeom>
            <a:avLst/>
            <a:gdLst>
              <a:gd name="T0" fmla="*/ 0 w 43134"/>
              <a:gd name="T1" fmla="*/ 0 h 21600"/>
              <a:gd name="T2" fmla="*/ 0 w 43134"/>
              <a:gd name="T3" fmla="*/ 0 h 21600"/>
              <a:gd name="T4" fmla="*/ 0 w 43134"/>
              <a:gd name="T5" fmla="*/ 0 h 21600"/>
              <a:gd name="T6" fmla="*/ 0 60000 65536"/>
              <a:gd name="T7" fmla="*/ 0 60000 65536"/>
              <a:gd name="T8" fmla="*/ 0 60000 65536"/>
              <a:gd name="T9" fmla="*/ 0 w 43134"/>
              <a:gd name="T10" fmla="*/ 0 h 21600"/>
              <a:gd name="T11" fmla="*/ 43134 w 43134"/>
              <a:gd name="T12" fmla="*/ 21600 h 21600"/>
            </a:gdLst>
            <a:ahLst/>
            <a:cxnLst>
              <a:cxn ang="T6">
                <a:pos x="T0" y="T1"/>
              </a:cxn>
              <a:cxn ang="T7">
                <a:pos x="T2" y="T3"/>
              </a:cxn>
              <a:cxn ang="T8">
                <a:pos x="T4" y="T5"/>
              </a:cxn>
            </a:cxnLst>
            <a:rect l="T9" t="T10" r="T11" b="T12"/>
            <a:pathLst>
              <a:path w="43134" h="21600" fill="none" extrusionOk="0">
                <a:moveTo>
                  <a:pt x="-1" y="19915"/>
                </a:moveTo>
                <a:cubicBezTo>
                  <a:pt x="878" y="8674"/>
                  <a:pt x="10257" y="-1"/>
                  <a:pt x="21534" y="0"/>
                </a:cubicBezTo>
                <a:cubicBezTo>
                  <a:pt x="33463" y="0"/>
                  <a:pt x="43134" y="9670"/>
                  <a:pt x="43134" y="21600"/>
                </a:cubicBezTo>
              </a:path>
              <a:path w="43134" h="21600" stroke="0" extrusionOk="0">
                <a:moveTo>
                  <a:pt x="-1" y="19915"/>
                </a:moveTo>
                <a:cubicBezTo>
                  <a:pt x="878" y="8674"/>
                  <a:pt x="10257" y="-1"/>
                  <a:pt x="21534" y="0"/>
                </a:cubicBezTo>
                <a:cubicBezTo>
                  <a:pt x="33463" y="0"/>
                  <a:pt x="43134" y="9670"/>
                  <a:pt x="43134" y="21600"/>
                </a:cubicBezTo>
                <a:lnTo>
                  <a:pt x="21534" y="21600"/>
                </a:lnTo>
                <a:close/>
              </a:path>
            </a:pathLst>
          </a:custGeom>
          <a:noFill/>
          <a:ln w="28575">
            <a:solidFill>
              <a:schemeClr val="bg1"/>
            </a:solidFill>
            <a:prstDash val="dash"/>
            <a:round/>
            <a:headEnd/>
            <a:tailEnd type="triangle" w="med" len="med"/>
          </a:ln>
        </p:spPr>
        <p:txBody>
          <a:bodyPr anchor="ctr">
            <a:spAutoFit/>
          </a:bodyPr>
          <a:lstStyle/>
          <a:p>
            <a:endParaRPr lang="en-US"/>
          </a:p>
        </p:txBody>
      </p:sp>
      <p:sp>
        <p:nvSpPr>
          <p:cNvPr id="30733" name="Text Box 19"/>
          <p:cNvSpPr txBox="1">
            <a:spLocks noChangeArrowheads="1"/>
          </p:cNvSpPr>
          <p:nvPr/>
        </p:nvSpPr>
        <p:spPr bwMode="auto">
          <a:xfrm>
            <a:off x="6539345" y="2440902"/>
            <a:ext cx="661555" cy="397685"/>
          </a:xfrm>
          <a:prstGeom prst="rect">
            <a:avLst/>
          </a:prstGeom>
          <a:noFill/>
          <a:ln w="9525">
            <a:noFill/>
            <a:miter lim="800000"/>
            <a:headEnd/>
            <a:tailEnd/>
          </a:ln>
        </p:spPr>
        <p:txBody>
          <a:bodyPr wrap="none">
            <a:spAutoFit/>
          </a:bodyPr>
          <a:lstStyle/>
          <a:p>
            <a:pPr algn="ctr"/>
            <a:r>
              <a:rPr lang="en-US" sz="1000">
                <a:solidFill>
                  <a:srgbClr val="000000"/>
                </a:solidFill>
                <a:latin typeface="Arial" pitchFamily="34" charset="0"/>
              </a:rPr>
              <a:t>VMware</a:t>
            </a:r>
          </a:p>
          <a:p>
            <a:pPr algn="ctr"/>
            <a:r>
              <a:rPr lang="en-US" sz="1000">
                <a:solidFill>
                  <a:srgbClr val="000000"/>
                </a:solidFill>
                <a:latin typeface="Arial" pitchFamily="34" charset="0"/>
              </a:rPr>
              <a:t>SRM</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dirty="0" smtClean="0"/>
              <a:t>3Par Remote Copy: What is it?</a:t>
            </a:r>
          </a:p>
        </p:txBody>
      </p:sp>
      <p:sp>
        <p:nvSpPr>
          <p:cNvPr id="10244" name="Rectangle 3"/>
          <p:cNvSpPr>
            <a:spLocks noGrp="1" noChangeArrowheads="1"/>
          </p:cNvSpPr>
          <p:nvPr>
            <p:ph type="body" sz="quarter" idx="10"/>
          </p:nvPr>
        </p:nvSpPr>
        <p:spPr/>
        <p:txBody>
          <a:bodyPr/>
          <a:lstStyle/>
          <a:p>
            <a:pPr>
              <a:spcBef>
                <a:spcPts val="1200"/>
              </a:spcBef>
            </a:pPr>
            <a:r>
              <a:rPr lang="en-US" dirty="0" smtClean="0"/>
              <a:t>Array-based Remote Replication between 3PAR </a:t>
            </a:r>
            <a:r>
              <a:rPr lang="en-US" dirty="0" err="1" smtClean="0"/>
              <a:t>InServ</a:t>
            </a:r>
            <a:r>
              <a:rPr lang="en-US" dirty="0" smtClean="0"/>
              <a:t> storage</a:t>
            </a:r>
          </a:p>
          <a:p>
            <a:pPr>
              <a:spcBef>
                <a:spcPts val="1200"/>
              </a:spcBef>
            </a:pPr>
            <a:r>
              <a:rPr lang="en-US" dirty="0" smtClean="0"/>
              <a:t>Simple CLI interface</a:t>
            </a:r>
          </a:p>
          <a:p>
            <a:pPr>
              <a:spcBef>
                <a:spcPts val="1200"/>
              </a:spcBef>
            </a:pPr>
            <a:r>
              <a:rPr lang="en-US" dirty="0" smtClean="0"/>
              <a:t>UI via Inform Management Console (IMC) 4.1</a:t>
            </a:r>
          </a:p>
          <a:p>
            <a:pPr>
              <a:spcBef>
                <a:spcPts val="1200"/>
              </a:spcBef>
            </a:pPr>
            <a:r>
              <a:rPr lang="en-US" dirty="0" smtClean="0"/>
              <a:t>Synchronous, </a:t>
            </a:r>
          </a:p>
          <a:p>
            <a:pPr lvl="1">
              <a:spcBef>
                <a:spcPts val="600"/>
              </a:spcBef>
            </a:pPr>
            <a:r>
              <a:rPr lang="en-US" dirty="0" smtClean="0"/>
              <a:t>Traditional Synchronous mode </a:t>
            </a:r>
          </a:p>
          <a:p>
            <a:pPr>
              <a:spcBef>
                <a:spcPts val="1200"/>
              </a:spcBef>
            </a:pPr>
            <a:r>
              <a:rPr lang="en-US" dirty="0" smtClean="0"/>
              <a:t>Asynchronous Periodic</a:t>
            </a:r>
          </a:p>
          <a:p>
            <a:pPr lvl="1">
              <a:spcBef>
                <a:spcPts val="600"/>
              </a:spcBef>
            </a:pPr>
            <a:r>
              <a:rPr lang="en-US" dirty="0" smtClean="0"/>
              <a:t>Periodic Mode: Snapshot-based, intervals as low as five minutes</a:t>
            </a:r>
          </a:p>
          <a:p>
            <a:pPr>
              <a:spcBef>
                <a:spcPts val="1200"/>
              </a:spcBef>
            </a:pPr>
            <a:r>
              <a:rPr lang="en-US" dirty="0" smtClean="0"/>
              <a:t>Synchronous Long Distance (SLD) Modes</a:t>
            </a:r>
          </a:p>
          <a:p>
            <a:pPr lvl="1">
              <a:spcBef>
                <a:spcPts val="600"/>
              </a:spcBef>
            </a:pPr>
            <a:r>
              <a:rPr lang="en-US" dirty="0" smtClean="0"/>
              <a:t>Combine the benefit of Synchronous and Periodic mode for extra level of data availability</a:t>
            </a:r>
          </a:p>
          <a:p>
            <a:pPr>
              <a:spcBef>
                <a:spcPts val="1200"/>
              </a:spcBef>
            </a:pPr>
            <a:r>
              <a:rPr lang="en-US" dirty="0" smtClean="0"/>
              <a:t>FC, FC-IP and IP connectivity modes</a:t>
            </a:r>
          </a:p>
          <a:p>
            <a:endParaRPr lang="en-US" dirty="0" smtClean="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63030" y="163667"/>
            <a:ext cx="6955604" cy="874711"/>
          </a:xfrm>
        </p:spPr>
        <p:txBody>
          <a:bodyPr/>
          <a:lstStyle/>
          <a:p>
            <a:r>
              <a:rPr lang="en-US" dirty="0" smtClean="0"/>
              <a:t>Remote Copy Benefits Summary</a:t>
            </a:r>
          </a:p>
        </p:txBody>
      </p:sp>
      <p:sp>
        <p:nvSpPr>
          <p:cNvPr id="123907" name="Rectangle 3"/>
          <p:cNvSpPr>
            <a:spLocks noGrp="1" noChangeArrowheads="1"/>
          </p:cNvSpPr>
          <p:nvPr>
            <p:ph type="body" sz="quarter" idx="10"/>
          </p:nvPr>
        </p:nvSpPr>
        <p:spPr/>
        <p:txBody>
          <a:bodyPr/>
          <a:lstStyle/>
          <a:p>
            <a:pPr>
              <a:spcBef>
                <a:spcPts val="1200"/>
              </a:spcBef>
            </a:pPr>
            <a:r>
              <a:rPr lang="en-US" sz="2400" dirty="0" smtClean="0"/>
              <a:t>High performance</a:t>
            </a:r>
          </a:p>
          <a:p>
            <a:pPr lvl="1">
              <a:spcBef>
                <a:spcPts val="600"/>
              </a:spcBef>
            </a:pPr>
            <a:r>
              <a:rPr lang="en-US" sz="1800" dirty="0" smtClean="0"/>
              <a:t>For RCFC typically can achieve 450-500MB/s</a:t>
            </a:r>
          </a:p>
          <a:p>
            <a:pPr lvl="1">
              <a:spcBef>
                <a:spcPts val="600"/>
              </a:spcBef>
            </a:pPr>
            <a:r>
              <a:rPr lang="en-US" sz="1800" dirty="0" smtClean="0"/>
              <a:t>For RCIP 150-180MB/s</a:t>
            </a:r>
          </a:p>
          <a:p>
            <a:pPr lvl="1">
              <a:spcBef>
                <a:spcPts val="600"/>
              </a:spcBef>
            </a:pPr>
            <a:r>
              <a:rPr lang="en-US" sz="1800" dirty="0" smtClean="0"/>
              <a:t>Usually 3x better performance than EMC </a:t>
            </a:r>
            <a:r>
              <a:rPr lang="en-US" sz="1800" dirty="0" err="1" smtClean="0"/>
              <a:t>Mirrorview</a:t>
            </a:r>
            <a:r>
              <a:rPr lang="en-US" sz="1800" dirty="0" smtClean="0"/>
              <a:t>/</a:t>
            </a:r>
            <a:r>
              <a:rPr lang="en-US" sz="1800" dirty="0" err="1" smtClean="0"/>
              <a:t>RecoverPoint</a:t>
            </a:r>
            <a:endParaRPr lang="en-US" sz="1800" dirty="0" smtClean="0"/>
          </a:p>
          <a:p>
            <a:pPr>
              <a:spcBef>
                <a:spcPts val="1200"/>
              </a:spcBef>
            </a:pPr>
            <a:r>
              <a:rPr lang="en-US" sz="2400" dirty="0" smtClean="0"/>
              <a:t>Simple management</a:t>
            </a:r>
          </a:p>
          <a:p>
            <a:pPr lvl="1">
              <a:spcBef>
                <a:spcPts val="600"/>
              </a:spcBef>
            </a:pPr>
            <a:r>
              <a:rPr lang="en-US" sz="1800" dirty="0" smtClean="0"/>
              <a:t>Simply to setup use, takes 30-45 </a:t>
            </a:r>
            <a:r>
              <a:rPr lang="en-US" sz="1800" dirty="0" err="1" smtClean="0"/>
              <a:t>mins</a:t>
            </a:r>
            <a:r>
              <a:rPr lang="en-US" sz="1800" dirty="0" smtClean="0"/>
              <a:t> to setup from scratch</a:t>
            </a:r>
          </a:p>
          <a:p>
            <a:pPr lvl="1">
              <a:spcBef>
                <a:spcPts val="600"/>
              </a:spcBef>
            </a:pPr>
            <a:r>
              <a:rPr lang="en-US" sz="1800" dirty="0" smtClean="0"/>
              <a:t>Usually takes days to weeks for similar EMC solutions</a:t>
            </a:r>
          </a:p>
          <a:p>
            <a:pPr lvl="1">
              <a:spcBef>
                <a:spcPts val="600"/>
              </a:spcBef>
            </a:pPr>
            <a:r>
              <a:rPr lang="en-US" sz="1800" dirty="0" smtClean="0"/>
              <a:t>DR operation is simple to use and simulate</a:t>
            </a:r>
          </a:p>
          <a:p>
            <a:pPr>
              <a:spcBef>
                <a:spcPts val="1200"/>
              </a:spcBef>
            </a:pPr>
            <a:r>
              <a:rPr lang="en-US" sz="2400" dirty="0" smtClean="0"/>
              <a:t>Better features</a:t>
            </a:r>
          </a:p>
          <a:p>
            <a:pPr lvl="1">
              <a:spcBef>
                <a:spcPts val="600"/>
              </a:spcBef>
            </a:pPr>
            <a:r>
              <a:rPr lang="en-US" sz="1800" dirty="0" smtClean="0"/>
              <a:t>Synchronous Long Distance (SLD) which is a high end feature is included in the standard RC licensing</a:t>
            </a:r>
          </a:p>
          <a:p>
            <a:pPr lvl="1">
              <a:lnSpc>
                <a:spcPct val="90000"/>
              </a:lnSpc>
              <a:buClr>
                <a:srgbClr val="FFCC00"/>
              </a:buClr>
              <a:buFontTx/>
              <a:buNone/>
            </a:pPr>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39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39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39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390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390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390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390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390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dirty="0" smtClean="0"/>
              <a:t>Remote Copy: RC Setup Tool</a:t>
            </a:r>
          </a:p>
        </p:txBody>
      </p:sp>
      <p:sp>
        <p:nvSpPr>
          <p:cNvPr id="16388" name="Rectangle 3"/>
          <p:cNvSpPr>
            <a:spLocks noGrp="1" noChangeArrowheads="1"/>
          </p:cNvSpPr>
          <p:nvPr>
            <p:ph type="body" sz="quarter" idx="10"/>
          </p:nvPr>
        </p:nvSpPr>
        <p:spPr/>
        <p:txBody>
          <a:bodyPr/>
          <a:lstStyle/>
          <a:p>
            <a:pPr>
              <a:spcBef>
                <a:spcPts val="1200"/>
              </a:spcBef>
            </a:pPr>
            <a:r>
              <a:rPr lang="en-US" sz="2400" dirty="0" smtClean="0"/>
              <a:t>For CLI:</a:t>
            </a:r>
          </a:p>
          <a:p>
            <a:pPr lvl="1">
              <a:spcBef>
                <a:spcPts val="600"/>
              </a:spcBef>
            </a:pPr>
            <a:r>
              <a:rPr lang="en-US" sz="1800" dirty="0" smtClean="0"/>
              <a:t>Available for RCFC, RCIP</a:t>
            </a:r>
          </a:p>
          <a:p>
            <a:pPr lvl="1">
              <a:spcBef>
                <a:spcPts val="600"/>
              </a:spcBef>
            </a:pPr>
            <a:r>
              <a:rPr lang="en-US" sz="1800" dirty="0" smtClean="0"/>
              <a:t>Input values: IP addresses, names, etc.</a:t>
            </a:r>
          </a:p>
          <a:p>
            <a:pPr lvl="1">
              <a:spcBef>
                <a:spcPts val="600"/>
              </a:spcBef>
            </a:pPr>
            <a:r>
              <a:rPr lang="en-US" sz="1800" dirty="0" smtClean="0"/>
              <a:t>Outputs: commands for configuration and operation.</a:t>
            </a:r>
          </a:p>
          <a:p>
            <a:pPr>
              <a:spcBef>
                <a:spcPts val="1200"/>
              </a:spcBef>
            </a:pPr>
            <a:r>
              <a:rPr lang="en-US" sz="2400" dirty="0" smtClean="0"/>
              <a:t>For UI:</a:t>
            </a:r>
          </a:p>
          <a:p>
            <a:pPr lvl="1">
              <a:spcBef>
                <a:spcPts val="600"/>
              </a:spcBef>
            </a:pPr>
            <a:r>
              <a:rPr lang="en-US" sz="1800" dirty="0" smtClean="0"/>
              <a:t>Inform Management Console (IMC 4.1) </a:t>
            </a:r>
          </a:p>
          <a:p>
            <a:pPr lvl="1">
              <a:spcBef>
                <a:spcPts val="600"/>
              </a:spcBef>
            </a:pPr>
            <a:r>
              <a:rPr lang="en-US" sz="1800" dirty="0" smtClean="0"/>
              <a:t>Click on Remote Copy icon</a:t>
            </a:r>
          </a:p>
          <a:p>
            <a:pPr marL="457200" indent="-457200">
              <a:buClrTx/>
            </a:pPr>
            <a:endParaRPr lang="en-US" sz="2400"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sz="2400" dirty="0" smtClean="0"/>
              <a:t>Remote Copy: Topology Features</a:t>
            </a:r>
          </a:p>
        </p:txBody>
      </p:sp>
      <p:sp>
        <p:nvSpPr>
          <p:cNvPr id="11268" name="Rectangle 3"/>
          <p:cNvSpPr>
            <a:spLocks noGrp="1" noChangeArrowheads="1"/>
          </p:cNvSpPr>
          <p:nvPr>
            <p:ph type="body" sz="quarter" idx="10"/>
          </p:nvPr>
        </p:nvSpPr>
        <p:spPr/>
        <p:txBody>
          <a:bodyPr/>
          <a:lstStyle/>
          <a:p>
            <a:r>
              <a:rPr lang="en-US" dirty="0" smtClean="0"/>
              <a:t>One-to-One </a:t>
            </a:r>
          </a:p>
          <a:p>
            <a:pPr lvl="1">
              <a:spcBef>
                <a:spcPts val="600"/>
              </a:spcBef>
            </a:pPr>
            <a:r>
              <a:rPr lang="en-US" dirty="0" smtClean="0"/>
              <a:t>Either in synchronous or asynchronous periodic mode </a:t>
            </a:r>
          </a:p>
          <a:p>
            <a:pPr>
              <a:spcBef>
                <a:spcPts val="1200"/>
              </a:spcBef>
            </a:pPr>
            <a:r>
              <a:rPr lang="en-US" dirty="0" smtClean="0"/>
              <a:t>Many-to-One (4:1)</a:t>
            </a:r>
          </a:p>
          <a:p>
            <a:pPr lvl="1">
              <a:spcBef>
                <a:spcPts val="600"/>
              </a:spcBef>
            </a:pPr>
            <a:r>
              <a:rPr lang="en-US" dirty="0" smtClean="0"/>
              <a:t>Single </a:t>
            </a:r>
            <a:r>
              <a:rPr lang="en-US" dirty="0" err="1" smtClean="0"/>
              <a:t>InServ</a:t>
            </a:r>
            <a:r>
              <a:rPr lang="en-US" dirty="0" smtClean="0"/>
              <a:t> can be the  target for multiple (up to 4) source </a:t>
            </a:r>
            <a:r>
              <a:rPr lang="en-US" dirty="0" err="1" smtClean="0"/>
              <a:t>InServs</a:t>
            </a:r>
            <a:endParaRPr lang="en-US" dirty="0" smtClean="0"/>
          </a:p>
          <a:p>
            <a:pPr lvl="1">
              <a:spcBef>
                <a:spcPts val="600"/>
              </a:spcBef>
            </a:pPr>
            <a:r>
              <a:rPr lang="en-US" dirty="0" smtClean="0"/>
              <a:t>Supported with Asynchronous Periodic mode only</a:t>
            </a:r>
          </a:p>
          <a:p>
            <a:pPr>
              <a:spcBef>
                <a:spcPts val="1200"/>
              </a:spcBef>
            </a:pPr>
            <a:r>
              <a:rPr lang="en-US" dirty="0" smtClean="0"/>
              <a:t>One-to-Many (1:2)</a:t>
            </a:r>
          </a:p>
          <a:p>
            <a:pPr lvl="1">
              <a:spcBef>
                <a:spcPts val="600"/>
              </a:spcBef>
            </a:pPr>
            <a:r>
              <a:rPr lang="en-US" dirty="0" smtClean="0"/>
              <a:t>One </a:t>
            </a:r>
            <a:r>
              <a:rPr lang="en-US" dirty="0" err="1" smtClean="0"/>
              <a:t>InServ</a:t>
            </a:r>
            <a:r>
              <a:rPr lang="en-US" dirty="0" smtClean="0"/>
              <a:t> can be primary to multiple (up to 2) target </a:t>
            </a:r>
            <a:r>
              <a:rPr lang="en-US" dirty="0" err="1" smtClean="0"/>
              <a:t>InServs</a:t>
            </a:r>
            <a:endParaRPr lang="en-US" dirty="0" smtClean="0"/>
          </a:p>
          <a:p>
            <a:pPr lvl="1">
              <a:spcBef>
                <a:spcPts val="600"/>
              </a:spcBef>
            </a:pPr>
            <a:r>
              <a:rPr lang="en-US" dirty="0" smtClean="0"/>
              <a:t>Different remote copy groups (i.e., you can’t send a given volume to two targets simultaneously except in SLD mode see below)</a:t>
            </a:r>
          </a:p>
          <a:p>
            <a:pPr lvl="1">
              <a:spcBef>
                <a:spcPts val="600"/>
              </a:spcBef>
            </a:pPr>
            <a:r>
              <a:rPr lang="en-US" dirty="0" smtClean="0"/>
              <a:t>Supported with Asynchronous Periodic mode only</a:t>
            </a:r>
          </a:p>
          <a:p>
            <a:pPr>
              <a:spcBef>
                <a:spcPts val="1200"/>
              </a:spcBef>
            </a:pPr>
            <a:r>
              <a:rPr lang="en-US" dirty="0" smtClean="0"/>
              <a:t>Synchronous Long Distance (require </a:t>
            </a:r>
            <a:r>
              <a:rPr lang="en-US" dirty="0" err="1" smtClean="0"/>
              <a:t>InForm</a:t>
            </a:r>
            <a:r>
              <a:rPr lang="en-US" dirty="0" smtClean="0"/>
              <a:t> OS 2.3.1 or higher)</a:t>
            </a:r>
          </a:p>
          <a:p>
            <a:pPr lvl="1">
              <a:spcBef>
                <a:spcPts val="600"/>
              </a:spcBef>
            </a:pPr>
            <a:r>
              <a:rPr lang="en-US" dirty="0" smtClean="0"/>
              <a:t>A given RC group can be sent to two different </a:t>
            </a:r>
            <a:r>
              <a:rPr lang="en-US" dirty="0" err="1" smtClean="0"/>
              <a:t>InServs</a:t>
            </a:r>
            <a:r>
              <a:rPr lang="en-US" dirty="0" smtClean="0"/>
              <a:t> simultaneously</a:t>
            </a:r>
          </a:p>
          <a:p>
            <a:pPr lvl="1">
              <a:spcBef>
                <a:spcPts val="600"/>
              </a:spcBef>
            </a:pPr>
            <a:r>
              <a:rPr lang="en-US" dirty="0" smtClean="0"/>
              <a:t>Allows for Sync mode to one target, Periodic to the other. </a:t>
            </a:r>
          </a:p>
          <a:p>
            <a:pPr lvl="1">
              <a:spcBef>
                <a:spcPts val="600"/>
              </a:spcBef>
            </a:pPr>
            <a:r>
              <a:rPr lang="en-US" dirty="0" smtClean="0"/>
              <a:t>Requires one link to be FC (synchronous) and the other IP (Asynchronous Periodic)</a:t>
            </a:r>
          </a:p>
          <a:p>
            <a:pPr lvl="1">
              <a:spcBef>
                <a:spcPts val="600"/>
              </a:spcBef>
            </a:pPr>
            <a:r>
              <a:rPr lang="en-US" dirty="0" smtClean="0"/>
              <a:t>The only configuration that allows both synchronous and asynchronous mixed in an </a:t>
            </a:r>
            <a:r>
              <a:rPr lang="en-US" dirty="0" err="1" smtClean="0"/>
              <a:t>InServ</a:t>
            </a:r>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effectLst>
                  <a:outerShdw blurRad="38100" dist="38100" dir="2700000" algn="tl">
                    <a:srgbClr val="000000"/>
                  </a:outerShdw>
                </a:effectLst>
              </a:rPr>
              <a:t>A detailed look at Remote Copy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r>
              <a:rPr lang="en-US" smtClean="0"/>
              <a:t>Flexible, Modular Architecture</a:t>
            </a:r>
          </a:p>
        </p:txBody>
      </p:sp>
      <p:sp>
        <p:nvSpPr>
          <p:cNvPr id="1029" name="Rectangle 3"/>
          <p:cNvSpPr>
            <a:spLocks noChangeArrowheads="1"/>
          </p:cNvSpPr>
          <p:nvPr/>
        </p:nvSpPr>
        <p:spPr bwMode="auto">
          <a:xfrm>
            <a:off x="533400" y="2438400"/>
            <a:ext cx="8001000" cy="3048000"/>
          </a:xfrm>
          <a:prstGeom prst="rect">
            <a:avLst/>
          </a:prstGeom>
          <a:solidFill>
            <a:schemeClr val="hlink"/>
          </a:solidFill>
          <a:ln w="9525">
            <a:solidFill>
              <a:schemeClr val="tx1"/>
            </a:solidFill>
            <a:miter lim="800000"/>
            <a:headEnd/>
            <a:tailEnd/>
          </a:ln>
        </p:spPr>
        <p:txBody>
          <a:bodyPr wrap="none" anchor="ctr"/>
          <a:lstStyle/>
          <a:p>
            <a:pPr algn="ctr"/>
            <a:endParaRPr lang="en-US" sz="4800" b="0">
              <a:latin typeface="Arial" pitchFamily="34" charset="0"/>
            </a:endParaRPr>
          </a:p>
        </p:txBody>
      </p:sp>
      <p:sp>
        <p:nvSpPr>
          <p:cNvPr id="1030" name="Text Box 4"/>
          <p:cNvSpPr txBox="1">
            <a:spLocks noChangeArrowheads="1"/>
          </p:cNvSpPr>
          <p:nvPr/>
        </p:nvSpPr>
        <p:spPr bwMode="auto">
          <a:xfrm>
            <a:off x="1865313" y="5029200"/>
            <a:ext cx="1235075" cy="457200"/>
          </a:xfrm>
          <a:prstGeom prst="rect">
            <a:avLst/>
          </a:prstGeom>
          <a:noFill/>
          <a:ln w="9525">
            <a:noFill/>
            <a:miter lim="800000"/>
            <a:headEnd/>
            <a:tailEnd/>
          </a:ln>
        </p:spPr>
        <p:txBody>
          <a:bodyPr wrap="none">
            <a:spAutoFit/>
          </a:bodyPr>
          <a:lstStyle/>
          <a:p>
            <a:r>
              <a:rPr lang="en-US" sz="2400" b="0" dirty="0">
                <a:solidFill>
                  <a:schemeClr val="bg1"/>
                </a:solidFill>
                <a:latin typeface="Arial" pitchFamily="34" charset="0"/>
              </a:rPr>
              <a:t>Primary</a:t>
            </a:r>
          </a:p>
        </p:txBody>
      </p:sp>
      <p:sp>
        <p:nvSpPr>
          <p:cNvPr id="1031" name="Text Box 5"/>
          <p:cNvSpPr txBox="1">
            <a:spLocks noChangeArrowheads="1"/>
          </p:cNvSpPr>
          <p:nvPr/>
        </p:nvSpPr>
        <p:spPr bwMode="auto">
          <a:xfrm>
            <a:off x="6400800" y="5029200"/>
            <a:ext cx="1643063" cy="457200"/>
          </a:xfrm>
          <a:prstGeom prst="rect">
            <a:avLst/>
          </a:prstGeom>
          <a:noFill/>
          <a:ln w="9525">
            <a:noFill/>
            <a:miter lim="800000"/>
            <a:headEnd/>
            <a:tailEnd/>
          </a:ln>
        </p:spPr>
        <p:txBody>
          <a:bodyPr wrap="none">
            <a:spAutoFit/>
          </a:bodyPr>
          <a:lstStyle/>
          <a:p>
            <a:r>
              <a:rPr lang="en-US" sz="2400" b="0" dirty="0">
                <a:solidFill>
                  <a:schemeClr val="bg1"/>
                </a:solidFill>
                <a:latin typeface="Arial" pitchFamily="34" charset="0"/>
              </a:rPr>
              <a:t>Secondary</a:t>
            </a:r>
          </a:p>
        </p:txBody>
      </p:sp>
      <p:sp>
        <p:nvSpPr>
          <p:cNvPr id="1032" name="Line 6"/>
          <p:cNvSpPr>
            <a:spLocks noChangeShapeType="1"/>
          </p:cNvSpPr>
          <p:nvPr/>
        </p:nvSpPr>
        <p:spPr bwMode="auto">
          <a:xfrm>
            <a:off x="4572000" y="3810000"/>
            <a:ext cx="1447800" cy="0"/>
          </a:xfrm>
          <a:prstGeom prst="line">
            <a:avLst/>
          </a:prstGeom>
          <a:noFill/>
          <a:ln w="28575">
            <a:solidFill>
              <a:schemeClr val="bg1"/>
            </a:solidFill>
            <a:round/>
            <a:headEnd type="arrow" w="med" len="med"/>
            <a:tailEnd type="arrow" w="med" len="med"/>
          </a:ln>
        </p:spPr>
        <p:txBody>
          <a:bodyPr>
            <a:spAutoFit/>
          </a:bodyPr>
          <a:lstStyle/>
          <a:p>
            <a:endParaRPr lang="en-US"/>
          </a:p>
        </p:txBody>
      </p:sp>
      <p:sp>
        <p:nvSpPr>
          <p:cNvPr id="1033" name="Rectangle 7"/>
          <p:cNvSpPr>
            <a:spLocks noChangeArrowheads="1"/>
          </p:cNvSpPr>
          <p:nvPr/>
        </p:nvSpPr>
        <p:spPr bwMode="auto">
          <a:xfrm>
            <a:off x="646113" y="1560513"/>
            <a:ext cx="7812087" cy="757130"/>
          </a:xfrm>
          <a:prstGeom prst="rect">
            <a:avLst/>
          </a:prstGeom>
          <a:noFill/>
          <a:ln w="9525">
            <a:noFill/>
            <a:miter lim="800000"/>
            <a:headEnd/>
            <a:tailEnd/>
          </a:ln>
        </p:spPr>
        <p:txBody>
          <a:bodyPr>
            <a:spAutoFit/>
          </a:bodyPr>
          <a:lstStyle/>
          <a:p>
            <a:pPr marL="234950" indent="-234950" algn="ctr">
              <a:lnSpc>
                <a:spcPct val="90000"/>
              </a:lnSpc>
              <a:buClr>
                <a:srgbClr val="FFCC00"/>
              </a:buClr>
            </a:pPr>
            <a:r>
              <a:rPr lang="en-US" sz="2400" b="0" dirty="0" smtClean="0">
                <a:latin typeface="Arial" pitchFamily="34" charset="0"/>
              </a:rPr>
              <a:t>Remote Copy is supported between </a:t>
            </a:r>
            <a:r>
              <a:rPr lang="en-US" sz="2400" b="0" dirty="0">
                <a:latin typeface="Arial" pitchFamily="34" charset="0"/>
              </a:rPr>
              <a:t>any size </a:t>
            </a:r>
            <a:r>
              <a:rPr lang="en-US" sz="2400" b="0" dirty="0" smtClean="0">
                <a:latin typeface="Arial" pitchFamily="34" charset="0"/>
              </a:rPr>
              <a:t>and model of </a:t>
            </a:r>
            <a:r>
              <a:rPr lang="en-US" sz="2400" b="0" dirty="0" err="1" smtClean="0">
                <a:latin typeface="Arial" pitchFamily="34" charset="0"/>
              </a:rPr>
              <a:t>InServ</a:t>
            </a:r>
            <a:endParaRPr lang="en-US" sz="2000" b="0" dirty="0">
              <a:latin typeface="Arial" pitchFamily="34" charset="0"/>
            </a:endParaRPr>
          </a:p>
        </p:txBody>
      </p:sp>
      <p:grpSp>
        <p:nvGrpSpPr>
          <p:cNvPr id="2" name="Group 8"/>
          <p:cNvGrpSpPr>
            <a:grpSpLocks/>
          </p:cNvGrpSpPr>
          <p:nvPr/>
        </p:nvGrpSpPr>
        <p:grpSpPr bwMode="auto">
          <a:xfrm>
            <a:off x="6316663" y="3179763"/>
            <a:ext cx="1989137" cy="1392237"/>
            <a:chOff x="336" y="2160"/>
            <a:chExt cx="1440" cy="1008"/>
          </a:xfrm>
          <a:solidFill>
            <a:schemeClr val="bg1"/>
          </a:solidFill>
        </p:grpSpPr>
        <p:sp>
          <p:nvSpPr>
            <p:cNvPr id="1037" name="Oval 9"/>
            <p:cNvSpPr>
              <a:spLocks noChangeArrowheads="1"/>
            </p:cNvSpPr>
            <p:nvPr/>
          </p:nvSpPr>
          <p:spPr bwMode="auto">
            <a:xfrm>
              <a:off x="336" y="2160"/>
              <a:ext cx="1440" cy="1008"/>
            </a:xfrm>
            <a:prstGeom prst="ellipse">
              <a:avLst/>
            </a:prstGeom>
            <a:grpFill/>
            <a:ln w="38100">
              <a:solidFill>
                <a:schemeClr val="hlink"/>
              </a:solidFill>
              <a:round/>
              <a:headEnd/>
              <a:tailEnd/>
            </a:ln>
          </p:spPr>
          <p:txBody>
            <a:bodyPr anchor="ctr">
              <a:spAutoFit/>
            </a:bodyPr>
            <a:lstStyle/>
            <a:p>
              <a:endParaRPr lang="en-US"/>
            </a:p>
          </p:txBody>
        </p:sp>
        <p:graphicFrame>
          <p:nvGraphicFramePr>
            <p:cNvPr id="1027" name="Object 10"/>
            <p:cNvGraphicFramePr>
              <a:graphicFrameLocks noChangeAspect="1"/>
            </p:cNvGraphicFramePr>
            <p:nvPr/>
          </p:nvGraphicFramePr>
          <p:xfrm>
            <a:off x="528" y="2339"/>
            <a:ext cx="1009" cy="637"/>
          </p:xfrm>
          <a:graphic>
            <a:graphicData uri="http://schemas.openxmlformats.org/presentationml/2006/ole">
              <p:oleObj spid="_x0000_s1027" name="Image" r:id="rId4" imgW="8888889" imgH="4965079" progId="">
                <p:embed/>
              </p:oleObj>
            </a:graphicData>
          </a:graphic>
        </p:graphicFrame>
      </p:grpSp>
      <p:grpSp>
        <p:nvGrpSpPr>
          <p:cNvPr id="3" name="Group 11"/>
          <p:cNvGrpSpPr>
            <a:grpSpLocks/>
          </p:cNvGrpSpPr>
          <p:nvPr/>
        </p:nvGrpSpPr>
        <p:grpSpPr bwMode="auto">
          <a:xfrm>
            <a:off x="762000" y="2590800"/>
            <a:ext cx="3581400" cy="2438400"/>
            <a:chOff x="480" y="1584"/>
            <a:chExt cx="2256" cy="1536"/>
          </a:xfrm>
          <a:solidFill>
            <a:schemeClr val="bg1"/>
          </a:solidFill>
        </p:grpSpPr>
        <p:sp>
          <p:nvSpPr>
            <p:cNvPr id="1036" name="Oval 12"/>
            <p:cNvSpPr>
              <a:spLocks noChangeArrowheads="1"/>
            </p:cNvSpPr>
            <p:nvPr/>
          </p:nvSpPr>
          <p:spPr bwMode="auto">
            <a:xfrm>
              <a:off x="480" y="1584"/>
              <a:ext cx="2256" cy="1536"/>
            </a:xfrm>
            <a:prstGeom prst="ellipse">
              <a:avLst/>
            </a:prstGeom>
            <a:grpFill/>
            <a:ln w="38100">
              <a:solidFill>
                <a:schemeClr val="hlink"/>
              </a:solidFill>
              <a:round/>
              <a:headEnd/>
              <a:tailEnd/>
            </a:ln>
          </p:spPr>
          <p:txBody>
            <a:bodyPr anchor="ctr">
              <a:spAutoFit/>
            </a:bodyPr>
            <a:lstStyle/>
            <a:p>
              <a:endParaRPr lang="en-US"/>
            </a:p>
          </p:txBody>
        </p:sp>
        <p:graphicFrame>
          <p:nvGraphicFramePr>
            <p:cNvPr id="1026" name="Object 13"/>
            <p:cNvGraphicFramePr>
              <a:graphicFrameLocks noChangeAspect="1"/>
            </p:cNvGraphicFramePr>
            <p:nvPr/>
          </p:nvGraphicFramePr>
          <p:xfrm>
            <a:off x="689" y="1915"/>
            <a:ext cx="1846" cy="869"/>
          </p:xfrm>
          <a:graphic>
            <a:graphicData uri="http://schemas.openxmlformats.org/presentationml/2006/ole">
              <p:oleObj spid="_x0000_s1026" name="Image" r:id="rId5" imgW="10273016" imgH="5104762" progId="">
                <p:embed/>
              </p:oleObj>
            </a:graphicData>
          </a:graphic>
        </p:graphicFrame>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dirty="0" smtClean="0"/>
              <a:t>Remote Copy: Distances and Latencies</a:t>
            </a:r>
          </a:p>
        </p:txBody>
      </p:sp>
      <p:graphicFrame>
        <p:nvGraphicFramePr>
          <p:cNvPr id="6" name="Table 5"/>
          <p:cNvGraphicFramePr>
            <a:graphicFrameLocks noGrp="1"/>
          </p:cNvGraphicFramePr>
          <p:nvPr/>
        </p:nvGraphicFramePr>
        <p:xfrm>
          <a:off x="521271" y="1820090"/>
          <a:ext cx="8103945" cy="2157984"/>
        </p:xfrm>
        <a:graphic>
          <a:graphicData uri="http://schemas.openxmlformats.org/drawingml/2006/table">
            <a:tbl>
              <a:tblPr firstRow="1">
                <a:tableStyleId>{5C22544A-7EE6-4342-B048-85BDC9FD1C3A}</a:tableStyleId>
              </a:tblPr>
              <a:tblGrid>
                <a:gridCol w="3639763"/>
                <a:gridCol w="1762867"/>
                <a:gridCol w="2701315"/>
              </a:tblGrid>
              <a:tr h="0">
                <a:tc>
                  <a:txBody>
                    <a:bodyPr/>
                    <a:lstStyle/>
                    <a:p>
                      <a:pPr marL="0" algn="l" defTabSz="914400" rtl="0" eaLnBrk="1" latinLnBrk="0" hangingPunct="1"/>
                      <a:endParaRPr lang="en-US" sz="1800" b="0" kern="1200" cap="none" baseline="0" dirty="0">
                        <a:solidFill>
                          <a:schemeClr val="lt1"/>
                        </a:solidFill>
                        <a:latin typeface="+mn-lt"/>
                        <a:ea typeface="+mn-ea"/>
                        <a:cs typeface="+mn-cs"/>
                      </a:endParaRPr>
                    </a:p>
                  </a:txBody>
                  <a:tcPr marT="27432" marB="27432" anchor="ctr">
                    <a:lnL w="12700" cmpd="sng">
                      <a:noFill/>
                    </a:lnL>
                    <a:lnR w="12700" cap="flat" cmpd="sng" algn="ctr">
                      <a:noFill/>
                      <a:prstDash val="solid"/>
                      <a:round/>
                      <a:headEnd type="none" w="med" len="med"/>
                      <a:tailEnd type="none" w="med" len="med"/>
                    </a:lnR>
                    <a:lnT w="76200" cap="flat" cmpd="sng" algn="ctr">
                      <a:noFill/>
                      <a:prstDash val="solid"/>
                      <a:round/>
                      <a:headEnd type="none" w="med" len="med"/>
                      <a:tailEnd type="none" w="med" len="med"/>
                    </a:lnT>
                    <a:lnB w="38100" cap="flat" cmpd="sng" algn="ctr">
                      <a:noFill/>
                      <a:prstDash val="solid"/>
                      <a:round/>
                      <a:headEnd type="none" w="med" len="med"/>
                      <a:tailEnd type="none" w="med" len="med"/>
                    </a:lnB>
                    <a:gradFill>
                      <a:gsLst>
                        <a:gs pos="0">
                          <a:srgbClr val="1742DB"/>
                        </a:gs>
                        <a:gs pos="100000">
                          <a:srgbClr val="00A4E6"/>
                        </a:gs>
                      </a:gsLst>
                      <a:lin ang="16200000" scaled="1"/>
                    </a:gradFill>
                  </a:tcPr>
                </a:tc>
                <a:tc>
                  <a:txBody>
                    <a:bodyPr/>
                    <a:lstStyle/>
                    <a:p>
                      <a:pPr marL="0" algn="l" defTabSz="914400" rtl="0" eaLnBrk="1" latinLnBrk="0" hangingPunct="1"/>
                      <a:r>
                        <a:rPr lang="en-US" sz="1800" b="0" kern="1200" cap="none" baseline="0" dirty="0" smtClean="0">
                          <a:solidFill>
                            <a:schemeClr val="lt1"/>
                          </a:solidFill>
                          <a:latin typeface="+mn-lt"/>
                          <a:ea typeface="+mn-ea"/>
                          <a:cs typeface="+mn-cs"/>
                        </a:rPr>
                        <a:t>2.3.1</a:t>
                      </a:r>
                      <a:endParaRPr lang="en-US" sz="1800" b="0" kern="1200" cap="none" baseline="0" dirty="0">
                        <a:solidFill>
                          <a:schemeClr val="lt1"/>
                        </a:solidFill>
                        <a:latin typeface="+mn-lt"/>
                        <a:ea typeface="+mn-ea"/>
                        <a:cs typeface="+mn-cs"/>
                      </a:endParaRPr>
                    </a:p>
                  </a:txBody>
                  <a:tcPr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76200" cap="flat" cmpd="sng" algn="ctr">
                      <a:noFill/>
                      <a:prstDash val="solid"/>
                      <a:round/>
                      <a:headEnd type="none" w="med" len="med"/>
                      <a:tailEnd type="none" w="med" len="med"/>
                    </a:lnT>
                    <a:lnB w="38100" cap="flat" cmpd="sng" algn="ctr">
                      <a:noFill/>
                      <a:prstDash val="solid"/>
                      <a:round/>
                      <a:headEnd type="none" w="med" len="med"/>
                      <a:tailEnd type="none" w="med" len="med"/>
                    </a:lnB>
                    <a:gradFill>
                      <a:gsLst>
                        <a:gs pos="0">
                          <a:srgbClr val="1742DB"/>
                        </a:gs>
                        <a:gs pos="100000">
                          <a:srgbClr val="00A4E6"/>
                        </a:gs>
                      </a:gsLst>
                      <a:lin ang="16200000" scaled="1"/>
                    </a:gradFill>
                  </a:tcPr>
                </a:tc>
                <a:tc>
                  <a:txBody>
                    <a:bodyPr/>
                    <a:lstStyle/>
                    <a:p>
                      <a:pPr marL="0" algn="l" defTabSz="914400" rtl="0" eaLnBrk="1" latinLnBrk="0" hangingPunct="1"/>
                      <a:endParaRPr lang="en-US" sz="1800" b="0" kern="1200" cap="none" baseline="0" dirty="0">
                        <a:solidFill>
                          <a:schemeClr val="lt1"/>
                        </a:solidFill>
                        <a:latin typeface="+mn-lt"/>
                        <a:ea typeface="+mn-ea"/>
                        <a:cs typeface="+mn-cs"/>
                      </a:endParaRPr>
                    </a:p>
                  </a:txBody>
                  <a:tcPr marT="27432" marB="27432" anchor="ctr">
                    <a:lnL w="127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38100" cap="flat" cmpd="sng" algn="ctr">
                      <a:noFill/>
                      <a:prstDash val="solid"/>
                      <a:round/>
                      <a:headEnd type="none" w="med" len="med"/>
                      <a:tailEnd type="none" w="med" len="med"/>
                    </a:lnB>
                    <a:gradFill>
                      <a:gsLst>
                        <a:gs pos="0">
                          <a:srgbClr val="1742DB"/>
                        </a:gs>
                        <a:gs pos="100000">
                          <a:srgbClr val="00A4E6"/>
                        </a:gs>
                      </a:gsLst>
                      <a:lin ang="16200000" scaled="1"/>
                    </a:gradFill>
                  </a:tcPr>
                </a:tc>
              </a:tr>
              <a:tr h="0">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Sync/IP</a:t>
                      </a:r>
                    </a:p>
                  </a:txBody>
                  <a:tcPr horzOverflow="overflow">
                    <a:lnL w="12700" cmpd="sng">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130 miles/1.3ms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endParaRPr lang="en-US" dirty="0"/>
                    </a:p>
                  </a:txBody>
                  <a:tcPr horzOverflow="overflow">
                    <a:lnL w="12700" cap="flat" cmpd="sng" algn="ctr">
                      <a:noFill/>
                      <a:prstDash val="solid"/>
                      <a:round/>
                      <a:headEnd type="none" w="med" len="med"/>
                      <a:tailEnd type="none" w="med" len="med"/>
                    </a:lnL>
                    <a:lnR w="12700" cmpd="sng">
                      <a:noFill/>
                    </a:lnR>
                    <a:lnT w="381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0">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Sync/FC</a:t>
                      </a:r>
                    </a:p>
                  </a:txBody>
                  <a:tcPr horzOverflow="overflow">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130 miles/1.3ms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endParaRPr lang="en-US"/>
                    </a:p>
                  </a:txBody>
                  <a:tcPr horzOverflow="overflow">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0">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Periodic/IP</a:t>
                      </a:r>
                    </a:p>
                  </a:txBody>
                  <a:tcPr horzOverflow="overflow">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150ms round trip</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endParaRPr lang="en-US"/>
                    </a:p>
                  </a:txBody>
                  <a:tcPr horzOverflow="overflow">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0">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Periodic/FC</a:t>
                      </a:r>
                    </a:p>
                  </a:txBody>
                  <a:tcPr horzOverflow="overflow">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130 miles/1.3ms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endParaRPr lang="en-US"/>
                    </a:p>
                  </a:txBody>
                  <a:tcPr horzOverflow="overflow">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r h="0">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Periodic/FC (FCIP)</a:t>
                      </a:r>
                    </a:p>
                  </a:txBody>
                  <a:tcPr horzOverflow="overflow">
                    <a:lnL w="12700" cmpd="sng">
                      <a:noFill/>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ts val="300"/>
                        </a:spcBef>
                        <a:spcAft>
                          <a:spcPct val="0"/>
                        </a:spcAft>
                        <a:buClrTx/>
                        <a:buSzTx/>
                        <a:buFontTx/>
                        <a:buNone/>
                        <a:tabLst/>
                      </a:pPr>
                      <a:r>
                        <a:rPr lang="en-US" sz="1600" kern="1200" dirty="0" smtClean="0">
                          <a:solidFill>
                            <a:schemeClr val="tx1"/>
                          </a:solidFill>
                          <a:latin typeface="+mn-lt"/>
                          <a:ea typeface="+mn-ea"/>
                          <a:cs typeface="+mn-cs"/>
                        </a:rPr>
                        <a:t>60ms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c>
                  <a:txBody>
                    <a:bodyPr/>
                    <a:lstStyle/>
                    <a:p>
                      <a:endParaRPr lang="en-US" dirty="0"/>
                    </a:p>
                  </a:txBody>
                  <a:tcPr horzOverflow="overflow">
                    <a:lnL w="12700" cap="flat" cmpd="sng" algn="ctr">
                      <a:noFill/>
                      <a:prstDash val="solid"/>
                      <a:round/>
                      <a:headEnd type="none" w="med" len="med"/>
                      <a:tailEnd type="none" w="med" len="med"/>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191000" y="1606550"/>
            <a:ext cx="4648200" cy="4740275"/>
            <a:chOff x="2640" y="1012"/>
            <a:chExt cx="2928" cy="2986"/>
          </a:xfrm>
        </p:grpSpPr>
        <p:sp>
          <p:nvSpPr>
            <p:cNvPr id="19464" name="Rectangle 3"/>
            <p:cNvSpPr>
              <a:spLocks noChangeArrowheads="1"/>
            </p:cNvSpPr>
            <p:nvPr/>
          </p:nvSpPr>
          <p:spPr bwMode="auto">
            <a:xfrm>
              <a:off x="2640" y="1012"/>
              <a:ext cx="2928" cy="2688"/>
            </a:xfrm>
            <a:prstGeom prst="rect">
              <a:avLst/>
            </a:prstGeom>
            <a:solidFill>
              <a:schemeClr val="tx2">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defRPr/>
              </a:pPr>
              <a:endParaRPr lang="en-US" dirty="0" smtClean="0">
                <a:solidFill>
                  <a:schemeClr val="bg1"/>
                </a:solidFill>
              </a:endParaRPr>
            </a:p>
          </p:txBody>
        </p:sp>
        <p:sp>
          <p:nvSpPr>
            <p:cNvPr id="19465" name="Line 4"/>
            <p:cNvSpPr>
              <a:spLocks noChangeShapeType="1"/>
            </p:cNvSpPr>
            <p:nvPr/>
          </p:nvSpPr>
          <p:spPr bwMode="auto">
            <a:xfrm flipV="1">
              <a:off x="3936" y="2932"/>
              <a:ext cx="480" cy="0"/>
            </a:xfrm>
            <a:prstGeom prst="line">
              <a:avLst/>
            </a:prstGeom>
            <a:noFill/>
            <a:ln w="57150">
              <a:solidFill>
                <a:srgbClr val="FFCC00"/>
              </a:solidFill>
              <a:round/>
              <a:headEnd/>
              <a:tailEnd/>
            </a:ln>
          </p:spPr>
          <p:txBody>
            <a:bodyPr>
              <a:spAutoFit/>
            </a:bodyPr>
            <a:lstStyle/>
            <a:p>
              <a:endParaRPr lang="en-US"/>
            </a:p>
          </p:txBody>
        </p:sp>
        <p:sp>
          <p:nvSpPr>
            <p:cNvPr id="19466" name="Line 5"/>
            <p:cNvSpPr>
              <a:spLocks noChangeShapeType="1"/>
            </p:cNvSpPr>
            <p:nvPr/>
          </p:nvSpPr>
          <p:spPr bwMode="auto">
            <a:xfrm flipV="1">
              <a:off x="4608" y="2884"/>
              <a:ext cx="336" cy="0"/>
            </a:xfrm>
            <a:prstGeom prst="line">
              <a:avLst/>
            </a:prstGeom>
            <a:noFill/>
            <a:ln w="19050">
              <a:solidFill>
                <a:schemeClr val="tx2"/>
              </a:solidFill>
              <a:round/>
              <a:headEnd/>
              <a:tailEnd/>
            </a:ln>
          </p:spPr>
          <p:txBody>
            <a:bodyPr>
              <a:spAutoFit/>
            </a:bodyPr>
            <a:lstStyle/>
            <a:p>
              <a:endParaRPr lang="en-US"/>
            </a:p>
          </p:txBody>
        </p:sp>
        <p:sp>
          <p:nvSpPr>
            <p:cNvPr id="19467" name="Line 6"/>
            <p:cNvSpPr>
              <a:spLocks noChangeShapeType="1"/>
            </p:cNvSpPr>
            <p:nvPr/>
          </p:nvSpPr>
          <p:spPr bwMode="auto">
            <a:xfrm flipV="1">
              <a:off x="4608" y="2980"/>
              <a:ext cx="336" cy="0"/>
            </a:xfrm>
            <a:prstGeom prst="line">
              <a:avLst/>
            </a:prstGeom>
            <a:noFill/>
            <a:ln w="19050">
              <a:solidFill>
                <a:schemeClr val="tx2"/>
              </a:solidFill>
              <a:round/>
              <a:headEnd/>
              <a:tailEnd/>
            </a:ln>
          </p:spPr>
          <p:txBody>
            <a:bodyPr>
              <a:spAutoFit/>
            </a:bodyPr>
            <a:lstStyle/>
            <a:p>
              <a:endParaRPr lang="en-US"/>
            </a:p>
          </p:txBody>
        </p:sp>
        <p:sp>
          <p:nvSpPr>
            <p:cNvPr id="19468" name="Rectangle 7"/>
            <p:cNvSpPr>
              <a:spLocks noChangeArrowheads="1"/>
            </p:cNvSpPr>
            <p:nvPr/>
          </p:nvSpPr>
          <p:spPr bwMode="auto">
            <a:xfrm>
              <a:off x="4416" y="2788"/>
              <a:ext cx="240" cy="288"/>
            </a:xfrm>
            <a:prstGeom prst="rect">
              <a:avLst/>
            </a:prstGeom>
            <a:solidFill>
              <a:srgbClr val="CC0000"/>
            </a:solidFill>
            <a:ln w="9525">
              <a:noFill/>
              <a:miter lim="800000"/>
              <a:headEnd/>
              <a:tailEnd/>
            </a:ln>
          </p:spPr>
          <p:txBody>
            <a:bodyPr wrap="none" anchor="ctr">
              <a:spAutoFit/>
            </a:bodyPr>
            <a:lstStyle/>
            <a:p>
              <a:endParaRPr lang="en-US"/>
            </a:p>
          </p:txBody>
        </p:sp>
        <p:sp>
          <p:nvSpPr>
            <p:cNvPr id="19469" name="Rectangle 8"/>
            <p:cNvSpPr>
              <a:spLocks noChangeArrowheads="1"/>
            </p:cNvSpPr>
            <p:nvPr/>
          </p:nvSpPr>
          <p:spPr bwMode="auto">
            <a:xfrm>
              <a:off x="4176" y="3076"/>
              <a:ext cx="768" cy="144"/>
            </a:xfrm>
            <a:prstGeom prst="rect">
              <a:avLst/>
            </a:prstGeom>
            <a:noFill/>
            <a:ln w="9525">
              <a:noFill/>
              <a:miter lim="800000"/>
              <a:headEnd/>
              <a:tailEnd/>
            </a:ln>
          </p:spPr>
          <p:txBody>
            <a:bodyPr/>
            <a:lstStyle/>
            <a:p>
              <a:pPr algn="ctr">
                <a:spcBef>
                  <a:spcPct val="20000"/>
                </a:spcBef>
                <a:buClr>
                  <a:schemeClr val="bg1"/>
                </a:buClr>
              </a:pPr>
              <a:r>
                <a:rPr lang="en-US" sz="1100">
                  <a:latin typeface="Arial" pitchFamily="34" charset="0"/>
                </a:rPr>
                <a:t>Converter/ Extender</a:t>
              </a:r>
            </a:p>
          </p:txBody>
        </p:sp>
        <p:sp>
          <p:nvSpPr>
            <p:cNvPr id="19470" name="Line 9"/>
            <p:cNvSpPr>
              <a:spLocks noChangeShapeType="1"/>
            </p:cNvSpPr>
            <p:nvPr/>
          </p:nvSpPr>
          <p:spPr bwMode="auto">
            <a:xfrm flipV="1">
              <a:off x="3264" y="2884"/>
              <a:ext cx="528" cy="0"/>
            </a:xfrm>
            <a:prstGeom prst="line">
              <a:avLst/>
            </a:prstGeom>
            <a:noFill/>
            <a:ln w="19050">
              <a:solidFill>
                <a:schemeClr val="tx2"/>
              </a:solidFill>
              <a:round/>
              <a:headEnd/>
              <a:tailEnd/>
            </a:ln>
          </p:spPr>
          <p:txBody>
            <a:bodyPr>
              <a:spAutoFit/>
            </a:bodyPr>
            <a:lstStyle/>
            <a:p>
              <a:endParaRPr lang="en-US"/>
            </a:p>
          </p:txBody>
        </p:sp>
        <p:sp>
          <p:nvSpPr>
            <p:cNvPr id="19471" name="Line 10"/>
            <p:cNvSpPr>
              <a:spLocks noChangeShapeType="1"/>
            </p:cNvSpPr>
            <p:nvPr/>
          </p:nvSpPr>
          <p:spPr bwMode="auto">
            <a:xfrm flipV="1">
              <a:off x="3504" y="2980"/>
              <a:ext cx="288" cy="0"/>
            </a:xfrm>
            <a:prstGeom prst="line">
              <a:avLst/>
            </a:prstGeom>
            <a:noFill/>
            <a:ln w="19050">
              <a:solidFill>
                <a:schemeClr val="tx2"/>
              </a:solidFill>
              <a:round/>
              <a:headEnd/>
              <a:tailEnd/>
            </a:ln>
          </p:spPr>
          <p:txBody>
            <a:bodyPr>
              <a:spAutoFit/>
            </a:bodyPr>
            <a:lstStyle/>
            <a:p>
              <a:endParaRPr lang="en-US"/>
            </a:p>
          </p:txBody>
        </p:sp>
        <p:sp>
          <p:nvSpPr>
            <p:cNvPr id="19472" name="Rectangle 11"/>
            <p:cNvSpPr>
              <a:spLocks noChangeArrowheads="1"/>
            </p:cNvSpPr>
            <p:nvPr/>
          </p:nvSpPr>
          <p:spPr bwMode="auto">
            <a:xfrm>
              <a:off x="3696" y="2788"/>
              <a:ext cx="240" cy="288"/>
            </a:xfrm>
            <a:prstGeom prst="rect">
              <a:avLst/>
            </a:prstGeom>
            <a:solidFill>
              <a:srgbClr val="CC0000"/>
            </a:solidFill>
            <a:ln w="9525">
              <a:noFill/>
              <a:miter lim="800000"/>
              <a:headEnd/>
              <a:tailEnd/>
            </a:ln>
          </p:spPr>
          <p:txBody>
            <a:bodyPr wrap="none" anchor="ctr">
              <a:spAutoFit/>
            </a:bodyPr>
            <a:lstStyle/>
            <a:p>
              <a:endParaRPr lang="en-US"/>
            </a:p>
          </p:txBody>
        </p:sp>
        <p:sp>
          <p:nvSpPr>
            <p:cNvPr id="19473" name="Rectangle 12"/>
            <p:cNvSpPr>
              <a:spLocks noChangeArrowheads="1"/>
            </p:cNvSpPr>
            <p:nvPr/>
          </p:nvSpPr>
          <p:spPr bwMode="auto">
            <a:xfrm>
              <a:off x="3456" y="3076"/>
              <a:ext cx="768" cy="144"/>
            </a:xfrm>
            <a:prstGeom prst="rect">
              <a:avLst/>
            </a:prstGeom>
            <a:noFill/>
            <a:ln w="9525">
              <a:noFill/>
              <a:miter lim="800000"/>
              <a:headEnd/>
              <a:tailEnd/>
            </a:ln>
          </p:spPr>
          <p:txBody>
            <a:bodyPr/>
            <a:lstStyle/>
            <a:p>
              <a:pPr algn="ctr">
                <a:spcBef>
                  <a:spcPct val="20000"/>
                </a:spcBef>
                <a:buClr>
                  <a:schemeClr val="bg1"/>
                </a:buClr>
              </a:pPr>
              <a:r>
                <a:rPr lang="en-US" sz="1100">
                  <a:latin typeface="Arial" pitchFamily="34" charset="0"/>
                </a:rPr>
                <a:t>Converter/ Extender</a:t>
              </a:r>
            </a:p>
          </p:txBody>
        </p:sp>
        <p:sp>
          <p:nvSpPr>
            <p:cNvPr id="19474" name="Rectangle 13"/>
            <p:cNvSpPr>
              <a:spLocks noChangeArrowheads="1"/>
            </p:cNvSpPr>
            <p:nvPr/>
          </p:nvSpPr>
          <p:spPr bwMode="auto">
            <a:xfrm>
              <a:off x="2880" y="3508"/>
              <a:ext cx="576" cy="144"/>
            </a:xfrm>
            <a:prstGeom prst="rect">
              <a:avLst/>
            </a:prstGeom>
            <a:noFill/>
            <a:ln w="9525">
              <a:noFill/>
              <a:miter lim="800000"/>
              <a:headEnd/>
              <a:tailEnd/>
            </a:ln>
          </p:spPr>
          <p:txBody>
            <a:bodyPr/>
            <a:lstStyle/>
            <a:p>
              <a:pPr marL="225425" indent="-225425" algn="ctr">
                <a:spcBef>
                  <a:spcPct val="20000"/>
                </a:spcBef>
                <a:buClr>
                  <a:schemeClr val="bg1"/>
                </a:buClr>
              </a:pPr>
              <a:r>
                <a:rPr lang="en-US" sz="1200">
                  <a:latin typeface="Arial" pitchFamily="34" charset="0"/>
                </a:rPr>
                <a:t>Primary</a:t>
              </a:r>
            </a:p>
          </p:txBody>
        </p:sp>
        <p:sp>
          <p:nvSpPr>
            <p:cNvPr id="19475" name="Rectangle 14"/>
            <p:cNvSpPr>
              <a:spLocks noChangeArrowheads="1"/>
            </p:cNvSpPr>
            <p:nvPr/>
          </p:nvSpPr>
          <p:spPr bwMode="auto">
            <a:xfrm>
              <a:off x="4656" y="3508"/>
              <a:ext cx="768" cy="144"/>
            </a:xfrm>
            <a:prstGeom prst="rect">
              <a:avLst/>
            </a:prstGeom>
            <a:noFill/>
            <a:ln w="9525">
              <a:noFill/>
              <a:miter lim="800000"/>
              <a:headEnd/>
              <a:tailEnd/>
            </a:ln>
          </p:spPr>
          <p:txBody>
            <a:bodyPr/>
            <a:lstStyle/>
            <a:p>
              <a:pPr marL="225425" indent="-225425" algn="ctr">
                <a:spcBef>
                  <a:spcPct val="20000"/>
                </a:spcBef>
                <a:buClr>
                  <a:schemeClr val="bg1"/>
                </a:buClr>
              </a:pPr>
              <a:r>
                <a:rPr lang="en-US" sz="1200">
                  <a:latin typeface="Arial" pitchFamily="34" charset="0"/>
                </a:rPr>
                <a:t>Secondary</a:t>
              </a:r>
            </a:p>
          </p:txBody>
        </p:sp>
        <p:sp>
          <p:nvSpPr>
            <p:cNvPr id="19476" name="Line 15"/>
            <p:cNvSpPr>
              <a:spLocks noChangeShapeType="1"/>
            </p:cNvSpPr>
            <p:nvPr/>
          </p:nvSpPr>
          <p:spPr bwMode="auto">
            <a:xfrm flipV="1">
              <a:off x="3360" y="1780"/>
              <a:ext cx="1488" cy="0"/>
            </a:xfrm>
            <a:prstGeom prst="line">
              <a:avLst/>
            </a:prstGeom>
            <a:noFill/>
            <a:ln w="57150">
              <a:solidFill>
                <a:srgbClr val="FFCC00"/>
              </a:solidFill>
              <a:round/>
              <a:headEnd/>
              <a:tailEnd/>
            </a:ln>
          </p:spPr>
          <p:txBody>
            <a:bodyPr>
              <a:spAutoFit/>
            </a:bodyPr>
            <a:lstStyle/>
            <a:p>
              <a:endParaRPr lang="en-US"/>
            </a:p>
          </p:txBody>
        </p:sp>
        <p:sp>
          <p:nvSpPr>
            <p:cNvPr id="19477" name="Rectangle 16"/>
            <p:cNvSpPr>
              <a:spLocks noChangeArrowheads="1"/>
            </p:cNvSpPr>
            <p:nvPr/>
          </p:nvSpPr>
          <p:spPr bwMode="auto">
            <a:xfrm>
              <a:off x="2880" y="1924"/>
              <a:ext cx="576" cy="144"/>
            </a:xfrm>
            <a:prstGeom prst="rect">
              <a:avLst/>
            </a:prstGeom>
            <a:noFill/>
            <a:ln w="9525">
              <a:noFill/>
              <a:miter lim="800000"/>
              <a:headEnd/>
              <a:tailEnd/>
            </a:ln>
          </p:spPr>
          <p:txBody>
            <a:bodyPr/>
            <a:lstStyle/>
            <a:p>
              <a:pPr marL="225425" indent="-225425" algn="ctr">
                <a:spcBef>
                  <a:spcPct val="20000"/>
                </a:spcBef>
                <a:buClr>
                  <a:schemeClr val="bg1"/>
                </a:buClr>
              </a:pPr>
              <a:r>
                <a:rPr lang="en-US" sz="1200">
                  <a:latin typeface="Arial" pitchFamily="34" charset="0"/>
                </a:rPr>
                <a:t>Primary</a:t>
              </a:r>
            </a:p>
          </p:txBody>
        </p:sp>
        <p:sp>
          <p:nvSpPr>
            <p:cNvPr id="19478" name="Rectangle 17"/>
            <p:cNvSpPr>
              <a:spLocks noChangeArrowheads="1"/>
            </p:cNvSpPr>
            <p:nvPr/>
          </p:nvSpPr>
          <p:spPr bwMode="auto">
            <a:xfrm>
              <a:off x="4656" y="1924"/>
              <a:ext cx="768" cy="144"/>
            </a:xfrm>
            <a:prstGeom prst="rect">
              <a:avLst/>
            </a:prstGeom>
            <a:noFill/>
            <a:ln w="9525">
              <a:noFill/>
              <a:miter lim="800000"/>
              <a:headEnd/>
              <a:tailEnd/>
            </a:ln>
          </p:spPr>
          <p:txBody>
            <a:bodyPr/>
            <a:lstStyle/>
            <a:p>
              <a:pPr marL="225425" indent="-225425" algn="ctr">
                <a:spcBef>
                  <a:spcPct val="20000"/>
                </a:spcBef>
                <a:buClr>
                  <a:schemeClr val="bg1"/>
                </a:buClr>
              </a:pPr>
              <a:r>
                <a:rPr lang="en-US" sz="1200">
                  <a:latin typeface="Arial" pitchFamily="34" charset="0"/>
                </a:rPr>
                <a:t>Secondary</a:t>
              </a:r>
            </a:p>
          </p:txBody>
        </p:sp>
        <p:sp>
          <p:nvSpPr>
            <p:cNvPr id="19479" name="Line 18"/>
            <p:cNvSpPr>
              <a:spLocks noChangeShapeType="1"/>
            </p:cNvSpPr>
            <p:nvPr/>
          </p:nvSpPr>
          <p:spPr bwMode="auto">
            <a:xfrm>
              <a:off x="2640" y="2212"/>
              <a:ext cx="1248" cy="0"/>
            </a:xfrm>
            <a:prstGeom prst="line">
              <a:avLst/>
            </a:prstGeom>
            <a:noFill/>
            <a:ln w="9525">
              <a:solidFill>
                <a:schemeClr val="tx1"/>
              </a:solidFill>
              <a:prstDash val="sysDot"/>
              <a:round/>
              <a:headEnd/>
              <a:tailEnd/>
            </a:ln>
          </p:spPr>
          <p:txBody>
            <a:bodyPr>
              <a:spAutoFit/>
            </a:bodyPr>
            <a:lstStyle/>
            <a:p>
              <a:endParaRPr lang="en-US"/>
            </a:p>
          </p:txBody>
        </p:sp>
        <p:sp>
          <p:nvSpPr>
            <p:cNvPr id="19480" name="Rectangle 19"/>
            <p:cNvSpPr>
              <a:spLocks noChangeArrowheads="1"/>
            </p:cNvSpPr>
            <p:nvPr/>
          </p:nvSpPr>
          <p:spPr bwMode="auto">
            <a:xfrm>
              <a:off x="3264" y="2356"/>
              <a:ext cx="1728" cy="144"/>
            </a:xfrm>
            <a:prstGeom prst="rect">
              <a:avLst/>
            </a:prstGeom>
            <a:noFill/>
            <a:ln w="9525">
              <a:noFill/>
              <a:miter lim="800000"/>
              <a:headEnd/>
              <a:tailEnd/>
            </a:ln>
          </p:spPr>
          <p:txBody>
            <a:bodyPr/>
            <a:lstStyle/>
            <a:p>
              <a:pPr marL="225425" indent="-225425" algn="ctr">
                <a:spcBef>
                  <a:spcPct val="20000"/>
                </a:spcBef>
                <a:buClr>
                  <a:schemeClr val="bg1"/>
                </a:buClr>
              </a:pPr>
              <a:r>
                <a:rPr lang="en-US" sz="1400" dirty="0">
                  <a:latin typeface="Arial" pitchFamily="34" charset="0"/>
                </a:rPr>
                <a:t>Other Common Approach</a:t>
              </a:r>
            </a:p>
          </p:txBody>
        </p:sp>
        <p:sp>
          <p:nvSpPr>
            <p:cNvPr id="19481" name="Rectangle 20"/>
            <p:cNvSpPr>
              <a:spLocks noChangeArrowheads="1"/>
            </p:cNvSpPr>
            <p:nvPr/>
          </p:nvSpPr>
          <p:spPr bwMode="auto">
            <a:xfrm>
              <a:off x="3888" y="2116"/>
              <a:ext cx="528" cy="144"/>
            </a:xfrm>
            <a:prstGeom prst="rect">
              <a:avLst/>
            </a:prstGeom>
            <a:noFill/>
            <a:ln w="9525">
              <a:noFill/>
              <a:miter lim="800000"/>
              <a:headEnd/>
              <a:tailEnd/>
            </a:ln>
          </p:spPr>
          <p:txBody>
            <a:bodyPr/>
            <a:lstStyle/>
            <a:p>
              <a:pPr marL="225425" indent="-225425" algn="ctr">
                <a:spcBef>
                  <a:spcPct val="20000"/>
                </a:spcBef>
                <a:buClr>
                  <a:schemeClr val="bg1"/>
                </a:buClr>
              </a:pPr>
              <a:r>
                <a:rPr lang="en-US" sz="1400">
                  <a:latin typeface="Arial" pitchFamily="34" charset="0"/>
                </a:rPr>
                <a:t>vs.</a:t>
              </a:r>
            </a:p>
          </p:txBody>
        </p:sp>
        <p:sp>
          <p:nvSpPr>
            <p:cNvPr id="19482" name="Line 21"/>
            <p:cNvSpPr>
              <a:spLocks noChangeShapeType="1"/>
            </p:cNvSpPr>
            <p:nvPr/>
          </p:nvSpPr>
          <p:spPr bwMode="auto">
            <a:xfrm>
              <a:off x="4416" y="2212"/>
              <a:ext cx="1152" cy="0"/>
            </a:xfrm>
            <a:prstGeom prst="line">
              <a:avLst/>
            </a:prstGeom>
            <a:noFill/>
            <a:ln w="9525">
              <a:solidFill>
                <a:schemeClr val="tx1"/>
              </a:solidFill>
              <a:prstDash val="sysDot"/>
              <a:round/>
              <a:headEnd/>
              <a:tailEnd/>
            </a:ln>
          </p:spPr>
          <p:txBody>
            <a:bodyPr>
              <a:spAutoFit/>
            </a:bodyPr>
            <a:lstStyle/>
            <a:p>
              <a:endParaRPr lang="en-US"/>
            </a:p>
          </p:txBody>
        </p:sp>
        <p:sp>
          <p:nvSpPr>
            <p:cNvPr id="19483" name="Rectangle 22"/>
            <p:cNvSpPr>
              <a:spLocks noChangeArrowheads="1"/>
            </p:cNvSpPr>
            <p:nvPr/>
          </p:nvSpPr>
          <p:spPr bwMode="auto">
            <a:xfrm>
              <a:off x="3456" y="1060"/>
              <a:ext cx="1296" cy="144"/>
            </a:xfrm>
            <a:prstGeom prst="rect">
              <a:avLst/>
            </a:prstGeom>
            <a:noFill/>
            <a:ln w="9525">
              <a:noFill/>
              <a:miter lim="800000"/>
              <a:headEnd/>
              <a:tailEnd/>
            </a:ln>
          </p:spPr>
          <p:txBody>
            <a:bodyPr/>
            <a:lstStyle/>
            <a:p>
              <a:pPr marL="225425" indent="-225425" algn="ctr">
                <a:spcBef>
                  <a:spcPct val="20000"/>
                </a:spcBef>
                <a:buClr>
                  <a:schemeClr val="bg1"/>
                </a:buClr>
              </a:pPr>
              <a:r>
                <a:rPr lang="en-US" sz="1400" dirty="0">
                  <a:latin typeface="Arial" pitchFamily="34" charset="0"/>
                </a:rPr>
                <a:t>3PAR Remote Copy</a:t>
              </a:r>
            </a:p>
          </p:txBody>
        </p:sp>
        <p:grpSp>
          <p:nvGrpSpPr>
            <p:cNvPr id="3" name="Group 23"/>
            <p:cNvGrpSpPr>
              <a:grpSpLocks/>
            </p:cNvGrpSpPr>
            <p:nvPr/>
          </p:nvGrpSpPr>
          <p:grpSpPr bwMode="auto">
            <a:xfrm>
              <a:off x="2928" y="3844"/>
              <a:ext cx="144" cy="144"/>
              <a:chOff x="4080" y="2064"/>
              <a:chExt cx="192" cy="192"/>
            </a:xfrm>
          </p:grpSpPr>
          <p:sp>
            <p:nvSpPr>
              <p:cNvPr id="19579" name="Rectangle 24"/>
              <p:cNvSpPr>
                <a:spLocks noChangeArrowheads="1"/>
              </p:cNvSpPr>
              <p:nvPr/>
            </p:nvSpPr>
            <p:spPr bwMode="auto">
              <a:xfrm>
                <a:off x="4080" y="2064"/>
                <a:ext cx="192" cy="192"/>
              </a:xfrm>
              <a:prstGeom prst="rect">
                <a:avLst/>
              </a:prstGeom>
              <a:solidFill>
                <a:srgbClr val="009ABE"/>
              </a:solidFill>
              <a:ln w="9525">
                <a:solidFill>
                  <a:schemeClr val="tx1"/>
                </a:solidFill>
                <a:miter lim="800000"/>
                <a:headEnd/>
                <a:tailEnd/>
              </a:ln>
            </p:spPr>
            <p:txBody>
              <a:bodyPr anchor="ctr"/>
              <a:lstStyle/>
              <a:p>
                <a:pPr algn="ctr"/>
                <a:endParaRPr lang="en-US" sz="1200" b="0">
                  <a:latin typeface="Arial" pitchFamily="34" charset="0"/>
                </a:endParaRPr>
              </a:p>
            </p:txBody>
          </p:sp>
          <p:sp>
            <p:nvSpPr>
              <p:cNvPr id="19580" name="AutoShape 25"/>
              <p:cNvSpPr>
                <a:spLocks noChangeArrowheads="1"/>
              </p:cNvSpPr>
              <p:nvPr/>
            </p:nvSpPr>
            <p:spPr bwMode="auto">
              <a:xfrm>
                <a:off x="4128" y="2112"/>
                <a:ext cx="62" cy="96"/>
              </a:xfrm>
              <a:prstGeom prst="can">
                <a:avLst>
                  <a:gd name="adj" fmla="val 38710"/>
                </a:avLst>
              </a:prstGeom>
              <a:noFill/>
              <a:ln w="9525">
                <a:solidFill>
                  <a:schemeClr val="bg1"/>
                </a:solidFill>
                <a:round/>
                <a:headEnd/>
                <a:tailEnd/>
              </a:ln>
            </p:spPr>
            <p:txBody>
              <a:bodyPr anchor="ctr">
                <a:spAutoFit/>
              </a:bodyPr>
              <a:lstStyle/>
              <a:p>
                <a:endParaRPr lang="en-US"/>
              </a:p>
            </p:txBody>
          </p:sp>
        </p:grpSp>
        <p:sp>
          <p:nvSpPr>
            <p:cNvPr id="19485" name="Text Box 26"/>
            <p:cNvSpPr txBox="1">
              <a:spLocks noChangeArrowheads="1"/>
            </p:cNvSpPr>
            <p:nvPr/>
          </p:nvSpPr>
          <p:spPr bwMode="auto">
            <a:xfrm>
              <a:off x="3072" y="3844"/>
              <a:ext cx="1008" cy="154"/>
            </a:xfrm>
            <a:prstGeom prst="rect">
              <a:avLst/>
            </a:prstGeom>
            <a:noFill/>
            <a:ln w="9525">
              <a:noFill/>
              <a:miter lim="800000"/>
              <a:headEnd/>
              <a:tailEnd/>
            </a:ln>
          </p:spPr>
          <p:txBody>
            <a:bodyPr>
              <a:spAutoFit/>
            </a:bodyPr>
            <a:lstStyle/>
            <a:p>
              <a:pPr>
                <a:spcBef>
                  <a:spcPct val="50000"/>
                </a:spcBef>
              </a:pPr>
              <a:r>
                <a:rPr lang="en-US" sz="1000">
                  <a:latin typeface="Arial" pitchFamily="34" charset="0"/>
                </a:rPr>
                <a:t>Actual Used Capacity</a:t>
              </a:r>
            </a:p>
          </p:txBody>
        </p:sp>
        <p:grpSp>
          <p:nvGrpSpPr>
            <p:cNvPr id="4" name="Group 27"/>
            <p:cNvGrpSpPr>
              <a:grpSpLocks/>
            </p:cNvGrpSpPr>
            <p:nvPr/>
          </p:nvGrpSpPr>
          <p:grpSpPr bwMode="auto">
            <a:xfrm>
              <a:off x="4128" y="3844"/>
              <a:ext cx="144" cy="144"/>
              <a:chOff x="4080" y="2064"/>
              <a:chExt cx="192" cy="192"/>
            </a:xfrm>
          </p:grpSpPr>
          <p:sp>
            <p:nvSpPr>
              <p:cNvPr id="19577" name="Rectangle 28"/>
              <p:cNvSpPr>
                <a:spLocks noChangeArrowheads="1"/>
              </p:cNvSpPr>
              <p:nvPr/>
            </p:nvSpPr>
            <p:spPr bwMode="auto">
              <a:xfrm>
                <a:off x="4080" y="2064"/>
                <a:ext cx="192" cy="192"/>
              </a:xfrm>
              <a:prstGeom prst="rect">
                <a:avLst/>
              </a:prstGeom>
              <a:solidFill>
                <a:srgbClr val="C0C0C0"/>
              </a:solidFill>
              <a:ln w="9525">
                <a:solidFill>
                  <a:schemeClr val="tx1"/>
                </a:solidFill>
                <a:miter lim="800000"/>
                <a:headEnd/>
                <a:tailEnd/>
              </a:ln>
            </p:spPr>
            <p:txBody>
              <a:bodyPr anchor="ctr"/>
              <a:lstStyle/>
              <a:p>
                <a:pPr algn="ctr"/>
                <a:endParaRPr lang="en-US" sz="1000" b="0">
                  <a:latin typeface="Arial" pitchFamily="34" charset="0"/>
                </a:endParaRPr>
              </a:p>
            </p:txBody>
          </p:sp>
          <p:sp>
            <p:nvSpPr>
              <p:cNvPr id="19578" name="AutoShape 29"/>
              <p:cNvSpPr>
                <a:spLocks noChangeArrowheads="1"/>
              </p:cNvSpPr>
              <p:nvPr/>
            </p:nvSpPr>
            <p:spPr bwMode="auto">
              <a:xfrm>
                <a:off x="4128" y="2112"/>
                <a:ext cx="62" cy="96"/>
              </a:xfrm>
              <a:prstGeom prst="can">
                <a:avLst>
                  <a:gd name="adj" fmla="val 38710"/>
                </a:avLst>
              </a:prstGeom>
              <a:solidFill>
                <a:srgbClr val="C0C0C0"/>
              </a:solidFill>
              <a:ln w="9525">
                <a:solidFill>
                  <a:schemeClr val="bg1"/>
                </a:solidFill>
                <a:round/>
                <a:headEnd/>
                <a:tailEnd/>
              </a:ln>
            </p:spPr>
            <p:txBody>
              <a:bodyPr anchor="ctr">
                <a:spAutoFit/>
              </a:bodyPr>
              <a:lstStyle/>
              <a:p>
                <a:endParaRPr lang="en-US"/>
              </a:p>
            </p:txBody>
          </p:sp>
        </p:grpSp>
        <p:sp>
          <p:nvSpPr>
            <p:cNvPr id="19487" name="Text Box 30"/>
            <p:cNvSpPr txBox="1">
              <a:spLocks noChangeArrowheads="1"/>
            </p:cNvSpPr>
            <p:nvPr/>
          </p:nvSpPr>
          <p:spPr bwMode="auto">
            <a:xfrm>
              <a:off x="4272" y="3844"/>
              <a:ext cx="1200" cy="154"/>
            </a:xfrm>
            <a:prstGeom prst="rect">
              <a:avLst/>
            </a:prstGeom>
            <a:noFill/>
            <a:ln w="9525">
              <a:noFill/>
              <a:miter lim="800000"/>
              <a:headEnd/>
              <a:tailEnd/>
            </a:ln>
          </p:spPr>
          <p:txBody>
            <a:bodyPr>
              <a:spAutoFit/>
            </a:bodyPr>
            <a:lstStyle/>
            <a:p>
              <a:pPr>
                <a:spcBef>
                  <a:spcPct val="50000"/>
                </a:spcBef>
              </a:pPr>
              <a:r>
                <a:rPr lang="en-US" sz="1000">
                  <a:latin typeface="Arial" pitchFamily="34" charset="0"/>
                </a:rPr>
                <a:t>Unused Purchased Capacity</a:t>
              </a:r>
            </a:p>
          </p:txBody>
        </p:sp>
        <p:grpSp>
          <p:nvGrpSpPr>
            <p:cNvPr id="5" name="Group 31"/>
            <p:cNvGrpSpPr>
              <a:grpSpLocks/>
            </p:cNvGrpSpPr>
            <p:nvPr/>
          </p:nvGrpSpPr>
          <p:grpSpPr bwMode="auto">
            <a:xfrm>
              <a:off x="2832" y="2644"/>
              <a:ext cx="480" cy="576"/>
              <a:chOff x="240" y="2112"/>
              <a:chExt cx="480" cy="576"/>
            </a:xfrm>
          </p:grpSpPr>
          <p:sp>
            <p:nvSpPr>
              <p:cNvPr id="19554" name="Rectangle 32"/>
              <p:cNvSpPr>
                <a:spLocks noChangeArrowheads="1"/>
              </p:cNvSpPr>
              <p:nvPr/>
            </p:nvSpPr>
            <p:spPr bwMode="auto">
              <a:xfrm>
                <a:off x="288" y="2112"/>
                <a:ext cx="391" cy="576"/>
              </a:xfrm>
              <a:prstGeom prst="rect">
                <a:avLst/>
              </a:prstGeom>
              <a:solidFill>
                <a:srgbClr val="C0C0C0"/>
              </a:solidFill>
              <a:ln w="9525">
                <a:solidFill>
                  <a:schemeClr val="tx2"/>
                </a:solidFill>
                <a:miter lim="800000"/>
                <a:headEnd/>
                <a:tailEnd/>
              </a:ln>
            </p:spPr>
            <p:txBody>
              <a:bodyPr anchor="ctr"/>
              <a:lstStyle/>
              <a:p>
                <a:pPr algn="ctr"/>
                <a:endParaRPr lang="en-US" sz="2000" b="0">
                  <a:latin typeface="Arial" pitchFamily="34" charset="0"/>
                </a:endParaRPr>
              </a:p>
            </p:txBody>
          </p:sp>
          <p:sp>
            <p:nvSpPr>
              <p:cNvPr id="19555" name="Rectangle 33"/>
              <p:cNvSpPr>
                <a:spLocks noChangeArrowheads="1"/>
              </p:cNvSpPr>
              <p:nvPr/>
            </p:nvSpPr>
            <p:spPr bwMode="auto">
              <a:xfrm>
                <a:off x="288" y="2496"/>
                <a:ext cx="391" cy="192"/>
              </a:xfrm>
              <a:prstGeom prst="rect">
                <a:avLst/>
              </a:prstGeom>
              <a:solidFill>
                <a:srgbClr val="009ABE"/>
              </a:solidFill>
              <a:ln w="9525">
                <a:solidFill>
                  <a:schemeClr val="tx1"/>
                </a:solidFill>
                <a:miter lim="800000"/>
                <a:headEnd/>
                <a:tailEnd/>
              </a:ln>
            </p:spPr>
            <p:txBody>
              <a:bodyPr anchor="ctr"/>
              <a:lstStyle/>
              <a:p>
                <a:pPr algn="ctr"/>
                <a:endParaRPr lang="en-US" sz="2000" b="0">
                  <a:latin typeface="Arial" pitchFamily="34" charset="0"/>
                </a:endParaRPr>
              </a:p>
            </p:txBody>
          </p:sp>
          <p:grpSp>
            <p:nvGrpSpPr>
              <p:cNvPr id="6" name="Group 34"/>
              <p:cNvGrpSpPr>
                <a:grpSpLocks/>
              </p:cNvGrpSpPr>
              <p:nvPr/>
            </p:nvGrpSpPr>
            <p:grpSpPr bwMode="auto">
              <a:xfrm>
                <a:off x="343" y="2544"/>
                <a:ext cx="287" cy="96"/>
                <a:chOff x="2594" y="1920"/>
                <a:chExt cx="718" cy="192"/>
              </a:xfrm>
            </p:grpSpPr>
            <p:sp>
              <p:nvSpPr>
                <p:cNvPr id="19573" name="AutoShape 35"/>
                <p:cNvSpPr>
                  <a:spLocks noChangeArrowheads="1"/>
                </p:cNvSpPr>
                <p:nvPr/>
              </p:nvSpPr>
              <p:spPr bwMode="auto">
                <a:xfrm>
                  <a:off x="259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4" name="AutoShape 36"/>
                <p:cNvSpPr>
                  <a:spLocks noChangeArrowheads="1"/>
                </p:cNvSpPr>
                <p:nvPr/>
              </p:nvSpPr>
              <p:spPr bwMode="auto">
                <a:xfrm>
                  <a:off x="277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5" name="AutoShape 37"/>
                <p:cNvSpPr>
                  <a:spLocks noChangeArrowheads="1"/>
                </p:cNvSpPr>
                <p:nvPr/>
              </p:nvSpPr>
              <p:spPr bwMode="auto">
                <a:xfrm>
                  <a:off x="296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6" name="AutoShape 38"/>
                <p:cNvSpPr>
                  <a:spLocks noChangeArrowheads="1"/>
                </p:cNvSpPr>
                <p:nvPr/>
              </p:nvSpPr>
              <p:spPr bwMode="auto">
                <a:xfrm>
                  <a:off x="3158" y="1920"/>
                  <a:ext cx="154" cy="192"/>
                </a:xfrm>
                <a:prstGeom prst="can">
                  <a:avLst>
                    <a:gd name="adj" fmla="val 31169"/>
                  </a:avLst>
                </a:prstGeom>
                <a:noFill/>
                <a:ln w="9525">
                  <a:solidFill>
                    <a:schemeClr val="tx2"/>
                  </a:solidFill>
                  <a:round/>
                  <a:headEnd/>
                  <a:tailEnd/>
                </a:ln>
              </p:spPr>
              <p:txBody>
                <a:bodyPr anchor="ctr">
                  <a:spAutoFit/>
                </a:bodyPr>
                <a:lstStyle/>
                <a:p>
                  <a:endParaRPr lang="en-US"/>
                </a:p>
              </p:txBody>
            </p:sp>
          </p:grpSp>
          <p:grpSp>
            <p:nvGrpSpPr>
              <p:cNvPr id="7" name="Group 39"/>
              <p:cNvGrpSpPr>
                <a:grpSpLocks/>
              </p:cNvGrpSpPr>
              <p:nvPr/>
            </p:nvGrpSpPr>
            <p:grpSpPr bwMode="auto">
              <a:xfrm>
                <a:off x="343" y="2352"/>
                <a:ext cx="288" cy="96"/>
                <a:chOff x="2592" y="1920"/>
                <a:chExt cx="720" cy="192"/>
              </a:xfrm>
            </p:grpSpPr>
            <p:sp>
              <p:nvSpPr>
                <p:cNvPr id="19569" name="AutoShape 40"/>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0" name="AutoShape 41"/>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1" name="AutoShape 42"/>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72" name="AutoShape 43"/>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8" name="Group 44"/>
              <p:cNvGrpSpPr>
                <a:grpSpLocks/>
              </p:cNvGrpSpPr>
              <p:nvPr/>
            </p:nvGrpSpPr>
            <p:grpSpPr bwMode="auto">
              <a:xfrm>
                <a:off x="343" y="2256"/>
                <a:ext cx="288" cy="96"/>
                <a:chOff x="2592" y="1920"/>
                <a:chExt cx="720" cy="192"/>
              </a:xfrm>
            </p:grpSpPr>
            <p:sp>
              <p:nvSpPr>
                <p:cNvPr id="19565" name="AutoShape 45"/>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6" name="AutoShape 46"/>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7" name="AutoShape 47"/>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8" name="AutoShape 48"/>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9" name="Group 49"/>
              <p:cNvGrpSpPr>
                <a:grpSpLocks/>
              </p:cNvGrpSpPr>
              <p:nvPr/>
            </p:nvGrpSpPr>
            <p:grpSpPr bwMode="auto">
              <a:xfrm>
                <a:off x="343" y="2160"/>
                <a:ext cx="288" cy="96"/>
                <a:chOff x="2592" y="1920"/>
                <a:chExt cx="720" cy="192"/>
              </a:xfrm>
            </p:grpSpPr>
            <p:sp>
              <p:nvSpPr>
                <p:cNvPr id="19561" name="AutoShape 50"/>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2" name="AutoShape 51"/>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3" name="AutoShape 52"/>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64" name="AutoShape 53"/>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sp>
            <p:nvSpPr>
              <p:cNvPr id="19560" name="Text Box 54"/>
              <p:cNvSpPr txBox="1">
                <a:spLocks noChangeArrowheads="1"/>
              </p:cNvSpPr>
              <p:nvPr/>
            </p:nvSpPr>
            <p:spPr bwMode="auto">
              <a:xfrm>
                <a:off x="240" y="2112"/>
                <a:ext cx="480" cy="288"/>
              </a:xfrm>
              <a:prstGeom prst="rect">
                <a:avLst/>
              </a:prstGeom>
              <a:noFill/>
              <a:ln w="9525">
                <a:noFill/>
                <a:miter lim="800000"/>
                <a:headEnd/>
                <a:tailEnd/>
              </a:ln>
            </p:spPr>
            <p:txBody>
              <a:bodyPr>
                <a:spAutoFit/>
              </a:bodyPr>
              <a:lstStyle/>
              <a:p>
                <a:pPr algn="ctr">
                  <a:spcBef>
                    <a:spcPct val="50000"/>
                  </a:spcBef>
                </a:pPr>
                <a:r>
                  <a:rPr lang="en-US" sz="1200" dirty="0">
                    <a:solidFill>
                      <a:srgbClr val="000000"/>
                    </a:solidFill>
                    <a:latin typeface="Arial" pitchFamily="34" charset="0"/>
                  </a:rPr>
                  <a:t>Base Volume</a:t>
                </a:r>
              </a:p>
            </p:txBody>
          </p:sp>
        </p:grpSp>
        <p:grpSp>
          <p:nvGrpSpPr>
            <p:cNvPr id="10" name="Group 55"/>
            <p:cNvGrpSpPr>
              <a:grpSpLocks/>
            </p:cNvGrpSpPr>
            <p:nvPr/>
          </p:nvGrpSpPr>
          <p:grpSpPr bwMode="auto">
            <a:xfrm>
              <a:off x="3120" y="2932"/>
              <a:ext cx="391" cy="576"/>
              <a:chOff x="1296" y="2160"/>
              <a:chExt cx="391" cy="576"/>
            </a:xfrm>
          </p:grpSpPr>
          <p:sp>
            <p:nvSpPr>
              <p:cNvPr id="19531" name="Rectangle 56"/>
              <p:cNvSpPr>
                <a:spLocks noChangeArrowheads="1"/>
              </p:cNvSpPr>
              <p:nvPr/>
            </p:nvSpPr>
            <p:spPr bwMode="auto">
              <a:xfrm>
                <a:off x="1296" y="2160"/>
                <a:ext cx="391" cy="576"/>
              </a:xfrm>
              <a:prstGeom prst="rect">
                <a:avLst/>
              </a:prstGeom>
              <a:solidFill>
                <a:srgbClr val="C0C0C0"/>
              </a:solidFill>
              <a:ln w="9525">
                <a:solidFill>
                  <a:schemeClr val="tx2"/>
                </a:solidFill>
                <a:miter lim="800000"/>
                <a:headEnd/>
                <a:tailEnd/>
              </a:ln>
            </p:spPr>
            <p:txBody>
              <a:bodyPr anchor="ctr"/>
              <a:lstStyle/>
              <a:p>
                <a:pPr algn="ctr"/>
                <a:endParaRPr lang="en-US" sz="2000" b="0">
                  <a:latin typeface="Arial" pitchFamily="34" charset="0"/>
                </a:endParaRPr>
              </a:p>
            </p:txBody>
          </p:sp>
          <p:sp>
            <p:nvSpPr>
              <p:cNvPr id="19532" name="Rectangle 57"/>
              <p:cNvSpPr>
                <a:spLocks noChangeArrowheads="1"/>
              </p:cNvSpPr>
              <p:nvPr/>
            </p:nvSpPr>
            <p:spPr bwMode="auto">
              <a:xfrm>
                <a:off x="1296" y="2544"/>
                <a:ext cx="391" cy="192"/>
              </a:xfrm>
              <a:prstGeom prst="rect">
                <a:avLst/>
              </a:prstGeom>
              <a:solidFill>
                <a:srgbClr val="009ABE"/>
              </a:solidFill>
              <a:ln w="9525">
                <a:solidFill>
                  <a:schemeClr val="tx1"/>
                </a:solidFill>
                <a:miter lim="800000"/>
                <a:headEnd/>
                <a:tailEnd/>
              </a:ln>
            </p:spPr>
            <p:txBody>
              <a:bodyPr anchor="ctr"/>
              <a:lstStyle/>
              <a:p>
                <a:pPr algn="ctr"/>
                <a:endParaRPr lang="en-US" sz="2000" b="0">
                  <a:latin typeface="Arial" pitchFamily="34" charset="0"/>
                </a:endParaRPr>
              </a:p>
            </p:txBody>
          </p:sp>
          <p:grpSp>
            <p:nvGrpSpPr>
              <p:cNvPr id="11" name="Group 58"/>
              <p:cNvGrpSpPr>
                <a:grpSpLocks/>
              </p:cNvGrpSpPr>
              <p:nvPr/>
            </p:nvGrpSpPr>
            <p:grpSpPr bwMode="auto">
              <a:xfrm>
                <a:off x="1351" y="2592"/>
                <a:ext cx="287" cy="96"/>
                <a:chOff x="2594" y="1920"/>
                <a:chExt cx="718" cy="192"/>
              </a:xfrm>
            </p:grpSpPr>
            <p:sp>
              <p:nvSpPr>
                <p:cNvPr id="19550" name="AutoShape 59"/>
                <p:cNvSpPr>
                  <a:spLocks noChangeArrowheads="1"/>
                </p:cNvSpPr>
                <p:nvPr/>
              </p:nvSpPr>
              <p:spPr bwMode="auto">
                <a:xfrm>
                  <a:off x="259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51" name="AutoShape 60"/>
                <p:cNvSpPr>
                  <a:spLocks noChangeArrowheads="1"/>
                </p:cNvSpPr>
                <p:nvPr/>
              </p:nvSpPr>
              <p:spPr bwMode="auto">
                <a:xfrm>
                  <a:off x="277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52" name="AutoShape 61"/>
                <p:cNvSpPr>
                  <a:spLocks noChangeArrowheads="1"/>
                </p:cNvSpPr>
                <p:nvPr/>
              </p:nvSpPr>
              <p:spPr bwMode="auto">
                <a:xfrm>
                  <a:off x="296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53" name="AutoShape 62"/>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2" name="Group 63"/>
              <p:cNvGrpSpPr>
                <a:grpSpLocks/>
              </p:cNvGrpSpPr>
              <p:nvPr/>
            </p:nvGrpSpPr>
            <p:grpSpPr bwMode="auto">
              <a:xfrm>
                <a:off x="1351" y="2400"/>
                <a:ext cx="288" cy="96"/>
                <a:chOff x="2592" y="1920"/>
                <a:chExt cx="720" cy="192"/>
              </a:xfrm>
            </p:grpSpPr>
            <p:sp>
              <p:nvSpPr>
                <p:cNvPr id="19546" name="AutoShape 64"/>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7" name="AutoShape 65"/>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8" name="AutoShape 66"/>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9" name="AutoShape 67"/>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3" name="Group 68"/>
              <p:cNvGrpSpPr>
                <a:grpSpLocks/>
              </p:cNvGrpSpPr>
              <p:nvPr/>
            </p:nvGrpSpPr>
            <p:grpSpPr bwMode="auto">
              <a:xfrm>
                <a:off x="1351" y="2304"/>
                <a:ext cx="288" cy="96"/>
                <a:chOff x="2592" y="1920"/>
                <a:chExt cx="720" cy="192"/>
              </a:xfrm>
            </p:grpSpPr>
            <p:sp>
              <p:nvSpPr>
                <p:cNvPr id="19542" name="AutoShape 69"/>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3" name="AutoShape 70"/>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4" name="AutoShape 71"/>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5" name="AutoShape 72"/>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4" name="Group 73"/>
              <p:cNvGrpSpPr>
                <a:grpSpLocks/>
              </p:cNvGrpSpPr>
              <p:nvPr/>
            </p:nvGrpSpPr>
            <p:grpSpPr bwMode="auto">
              <a:xfrm>
                <a:off x="1351" y="2208"/>
                <a:ext cx="288" cy="96"/>
                <a:chOff x="2592" y="1920"/>
                <a:chExt cx="720" cy="192"/>
              </a:xfrm>
            </p:grpSpPr>
            <p:sp>
              <p:nvSpPr>
                <p:cNvPr id="19538" name="AutoShape 74"/>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39" name="AutoShape 75"/>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0" name="AutoShape 76"/>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41" name="AutoShape 77"/>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sp>
            <p:nvSpPr>
              <p:cNvPr id="19537" name="Text Box 78"/>
              <p:cNvSpPr txBox="1">
                <a:spLocks noChangeArrowheads="1"/>
              </p:cNvSpPr>
              <p:nvPr/>
            </p:nvSpPr>
            <p:spPr bwMode="auto">
              <a:xfrm>
                <a:off x="1302" y="2244"/>
                <a:ext cx="384" cy="173"/>
              </a:xfrm>
              <a:prstGeom prst="rect">
                <a:avLst/>
              </a:prstGeom>
              <a:noFill/>
              <a:ln w="9525">
                <a:noFill/>
                <a:miter lim="800000"/>
                <a:headEnd/>
                <a:tailEnd/>
              </a:ln>
            </p:spPr>
            <p:txBody>
              <a:bodyPr>
                <a:spAutoFit/>
              </a:bodyPr>
              <a:lstStyle/>
              <a:p>
                <a:pPr algn="ctr">
                  <a:spcBef>
                    <a:spcPct val="50000"/>
                  </a:spcBef>
                </a:pPr>
                <a:r>
                  <a:rPr lang="en-US" sz="1200" dirty="0">
                    <a:solidFill>
                      <a:srgbClr val="000000"/>
                    </a:solidFill>
                    <a:latin typeface="Arial" pitchFamily="34" charset="0"/>
                  </a:rPr>
                  <a:t>BCV</a:t>
                </a:r>
              </a:p>
            </p:txBody>
          </p:sp>
        </p:grpSp>
        <p:grpSp>
          <p:nvGrpSpPr>
            <p:cNvPr id="15" name="Group 79"/>
            <p:cNvGrpSpPr>
              <a:grpSpLocks/>
            </p:cNvGrpSpPr>
            <p:nvPr/>
          </p:nvGrpSpPr>
          <p:grpSpPr bwMode="auto">
            <a:xfrm>
              <a:off x="4815" y="2317"/>
              <a:ext cx="480" cy="903"/>
              <a:chOff x="2031" y="1833"/>
              <a:chExt cx="480" cy="903"/>
            </a:xfrm>
          </p:grpSpPr>
          <p:sp>
            <p:nvSpPr>
              <p:cNvPr id="19508" name="Rectangle 80"/>
              <p:cNvSpPr>
                <a:spLocks noChangeArrowheads="1"/>
              </p:cNvSpPr>
              <p:nvPr/>
            </p:nvSpPr>
            <p:spPr bwMode="auto">
              <a:xfrm>
                <a:off x="2112" y="2160"/>
                <a:ext cx="391" cy="576"/>
              </a:xfrm>
              <a:prstGeom prst="rect">
                <a:avLst/>
              </a:prstGeom>
              <a:solidFill>
                <a:srgbClr val="C0C0C0"/>
              </a:solidFill>
              <a:ln w="9525">
                <a:solidFill>
                  <a:schemeClr val="tx2"/>
                </a:solidFill>
                <a:miter lim="800000"/>
                <a:headEnd/>
                <a:tailEnd/>
              </a:ln>
            </p:spPr>
            <p:txBody>
              <a:bodyPr anchor="ctr"/>
              <a:lstStyle/>
              <a:p>
                <a:pPr algn="ctr"/>
                <a:endParaRPr lang="en-US" sz="2000" b="0">
                  <a:latin typeface="Arial" pitchFamily="34" charset="0"/>
                </a:endParaRPr>
              </a:p>
            </p:txBody>
          </p:sp>
          <p:sp>
            <p:nvSpPr>
              <p:cNvPr id="19509" name="Rectangle 81"/>
              <p:cNvSpPr>
                <a:spLocks noChangeArrowheads="1"/>
              </p:cNvSpPr>
              <p:nvPr/>
            </p:nvSpPr>
            <p:spPr bwMode="auto">
              <a:xfrm>
                <a:off x="2112" y="2544"/>
                <a:ext cx="391" cy="192"/>
              </a:xfrm>
              <a:prstGeom prst="rect">
                <a:avLst/>
              </a:prstGeom>
              <a:solidFill>
                <a:srgbClr val="009ABE"/>
              </a:solidFill>
              <a:ln w="9525">
                <a:solidFill>
                  <a:schemeClr val="tx1"/>
                </a:solidFill>
                <a:miter lim="800000"/>
                <a:headEnd/>
                <a:tailEnd/>
              </a:ln>
            </p:spPr>
            <p:txBody>
              <a:bodyPr anchor="ctr"/>
              <a:lstStyle/>
              <a:p>
                <a:pPr algn="ctr"/>
                <a:endParaRPr lang="en-US" sz="2000" b="0">
                  <a:latin typeface="Arial" pitchFamily="34" charset="0"/>
                </a:endParaRPr>
              </a:p>
            </p:txBody>
          </p:sp>
          <p:grpSp>
            <p:nvGrpSpPr>
              <p:cNvPr id="16" name="Group 82"/>
              <p:cNvGrpSpPr>
                <a:grpSpLocks/>
              </p:cNvGrpSpPr>
              <p:nvPr/>
            </p:nvGrpSpPr>
            <p:grpSpPr bwMode="auto">
              <a:xfrm>
                <a:off x="2167" y="2590"/>
                <a:ext cx="288" cy="96"/>
                <a:chOff x="2592" y="1916"/>
                <a:chExt cx="720" cy="192"/>
              </a:xfrm>
            </p:grpSpPr>
            <p:sp>
              <p:nvSpPr>
                <p:cNvPr id="19527" name="AutoShape 83"/>
                <p:cNvSpPr>
                  <a:spLocks noChangeArrowheads="1"/>
                </p:cNvSpPr>
                <p:nvPr/>
              </p:nvSpPr>
              <p:spPr bwMode="auto">
                <a:xfrm>
                  <a:off x="2592" y="1916"/>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8" name="AutoShape 84"/>
                <p:cNvSpPr>
                  <a:spLocks noChangeArrowheads="1"/>
                </p:cNvSpPr>
                <p:nvPr/>
              </p:nvSpPr>
              <p:spPr bwMode="auto">
                <a:xfrm>
                  <a:off x="2774" y="1916"/>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9" name="AutoShape 85"/>
                <p:cNvSpPr>
                  <a:spLocks noChangeArrowheads="1"/>
                </p:cNvSpPr>
                <p:nvPr/>
              </p:nvSpPr>
              <p:spPr bwMode="auto">
                <a:xfrm>
                  <a:off x="2966" y="1916"/>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30" name="AutoShape 86"/>
                <p:cNvSpPr>
                  <a:spLocks noChangeArrowheads="1"/>
                </p:cNvSpPr>
                <p:nvPr/>
              </p:nvSpPr>
              <p:spPr bwMode="auto">
                <a:xfrm>
                  <a:off x="3158" y="1916"/>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7" name="Group 87"/>
              <p:cNvGrpSpPr>
                <a:grpSpLocks/>
              </p:cNvGrpSpPr>
              <p:nvPr/>
            </p:nvGrpSpPr>
            <p:grpSpPr bwMode="auto">
              <a:xfrm>
                <a:off x="2167" y="2400"/>
                <a:ext cx="288" cy="96"/>
                <a:chOff x="2592" y="1920"/>
                <a:chExt cx="720" cy="192"/>
              </a:xfrm>
            </p:grpSpPr>
            <p:sp>
              <p:nvSpPr>
                <p:cNvPr id="19523" name="AutoShape 88"/>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4" name="AutoShape 89"/>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5" name="AutoShape 90"/>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6" name="AutoShape 91"/>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8" name="Group 92"/>
              <p:cNvGrpSpPr>
                <a:grpSpLocks/>
              </p:cNvGrpSpPr>
              <p:nvPr/>
            </p:nvGrpSpPr>
            <p:grpSpPr bwMode="auto">
              <a:xfrm>
                <a:off x="2167" y="2304"/>
                <a:ext cx="288" cy="96"/>
                <a:chOff x="2592" y="1920"/>
                <a:chExt cx="720" cy="192"/>
              </a:xfrm>
            </p:grpSpPr>
            <p:sp>
              <p:nvSpPr>
                <p:cNvPr id="19519" name="AutoShape 93"/>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0" name="AutoShape 94"/>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1" name="AutoShape 95"/>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22" name="AutoShape 96"/>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nvGrpSpPr>
              <p:cNvPr id="19" name="Group 97"/>
              <p:cNvGrpSpPr>
                <a:grpSpLocks/>
              </p:cNvGrpSpPr>
              <p:nvPr/>
            </p:nvGrpSpPr>
            <p:grpSpPr bwMode="auto">
              <a:xfrm>
                <a:off x="2167" y="2208"/>
                <a:ext cx="288" cy="96"/>
                <a:chOff x="2592" y="1920"/>
                <a:chExt cx="720" cy="192"/>
              </a:xfrm>
            </p:grpSpPr>
            <p:sp>
              <p:nvSpPr>
                <p:cNvPr id="19515" name="AutoShape 98"/>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16" name="AutoShape 99"/>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17" name="AutoShape 100"/>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18" name="AutoShape 101"/>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sp>
            <p:nvSpPr>
              <p:cNvPr id="19514" name="Text Box 102"/>
              <p:cNvSpPr txBox="1">
                <a:spLocks noChangeArrowheads="1"/>
              </p:cNvSpPr>
              <p:nvPr/>
            </p:nvSpPr>
            <p:spPr bwMode="auto">
              <a:xfrm>
                <a:off x="2031" y="1833"/>
                <a:ext cx="480" cy="288"/>
              </a:xfrm>
              <a:prstGeom prst="rect">
                <a:avLst/>
              </a:prstGeom>
              <a:noFill/>
              <a:ln w="9525">
                <a:noFill/>
                <a:miter lim="800000"/>
                <a:headEnd/>
                <a:tailEnd/>
              </a:ln>
            </p:spPr>
            <p:txBody>
              <a:bodyPr>
                <a:spAutoFit/>
              </a:bodyPr>
              <a:lstStyle/>
              <a:p>
                <a:pPr algn="ctr">
                  <a:spcBef>
                    <a:spcPct val="50000"/>
                  </a:spcBef>
                </a:pPr>
                <a:r>
                  <a:rPr lang="en-US" sz="1200" dirty="0">
                    <a:solidFill>
                      <a:srgbClr val="000000"/>
                    </a:solidFill>
                    <a:latin typeface="Arial" pitchFamily="34" charset="0"/>
                  </a:rPr>
                  <a:t>Remote Copy</a:t>
                </a:r>
              </a:p>
            </p:txBody>
          </p:sp>
        </p:grpSp>
        <p:grpSp>
          <p:nvGrpSpPr>
            <p:cNvPr id="20" name="Group 103"/>
            <p:cNvGrpSpPr>
              <a:grpSpLocks/>
            </p:cNvGrpSpPr>
            <p:nvPr/>
          </p:nvGrpSpPr>
          <p:grpSpPr bwMode="auto">
            <a:xfrm>
              <a:off x="2688" y="1300"/>
              <a:ext cx="960" cy="576"/>
              <a:chOff x="240" y="3035"/>
              <a:chExt cx="960" cy="576"/>
            </a:xfrm>
          </p:grpSpPr>
          <p:sp>
            <p:nvSpPr>
              <p:cNvPr id="19500" name="Rectangle 104"/>
              <p:cNvSpPr>
                <a:spLocks noChangeArrowheads="1"/>
              </p:cNvSpPr>
              <p:nvPr/>
            </p:nvSpPr>
            <p:spPr bwMode="auto">
              <a:xfrm>
                <a:off x="517" y="3035"/>
                <a:ext cx="391" cy="576"/>
              </a:xfrm>
              <a:prstGeom prst="rect">
                <a:avLst/>
              </a:prstGeom>
              <a:noFill/>
              <a:ln w="12700">
                <a:solidFill>
                  <a:schemeClr val="tx1">
                    <a:lumMod val="75000"/>
                    <a:lumOff val="25000"/>
                  </a:schemeClr>
                </a:solidFill>
                <a:prstDash val="sysDot"/>
                <a:miter lim="800000"/>
                <a:headEnd/>
                <a:tailEnd/>
              </a:ln>
            </p:spPr>
            <p:txBody>
              <a:bodyPr anchor="ctr"/>
              <a:lstStyle/>
              <a:p>
                <a:pPr algn="ctr"/>
                <a:endParaRPr lang="en-US" sz="2000" b="0">
                  <a:latin typeface="Arial" pitchFamily="34" charset="0"/>
                </a:endParaRPr>
              </a:p>
            </p:txBody>
          </p:sp>
          <p:sp>
            <p:nvSpPr>
              <p:cNvPr id="19501" name="Rectangle 105"/>
              <p:cNvSpPr>
                <a:spLocks noChangeArrowheads="1"/>
              </p:cNvSpPr>
              <p:nvPr/>
            </p:nvSpPr>
            <p:spPr bwMode="auto">
              <a:xfrm>
                <a:off x="517" y="3419"/>
                <a:ext cx="391" cy="192"/>
              </a:xfrm>
              <a:prstGeom prst="rect">
                <a:avLst/>
              </a:prstGeom>
              <a:solidFill>
                <a:srgbClr val="009ABE"/>
              </a:solidFill>
              <a:ln w="9525">
                <a:solidFill>
                  <a:schemeClr val="tx1"/>
                </a:solidFill>
                <a:miter lim="800000"/>
                <a:headEnd/>
                <a:tailEnd/>
              </a:ln>
            </p:spPr>
            <p:txBody>
              <a:bodyPr anchor="ctr"/>
              <a:lstStyle/>
              <a:p>
                <a:pPr algn="ctr"/>
                <a:endParaRPr lang="en-US" sz="2000" b="0">
                  <a:latin typeface="Arial" pitchFamily="34" charset="0"/>
                </a:endParaRPr>
              </a:p>
            </p:txBody>
          </p:sp>
          <p:grpSp>
            <p:nvGrpSpPr>
              <p:cNvPr id="21" name="Group 106"/>
              <p:cNvGrpSpPr>
                <a:grpSpLocks/>
              </p:cNvGrpSpPr>
              <p:nvPr/>
            </p:nvGrpSpPr>
            <p:grpSpPr bwMode="auto">
              <a:xfrm>
                <a:off x="572" y="3467"/>
                <a:ext cx="288" cy="96"/>
                <a:chOff x="2592" y="1920"/>
                <a:chExt cx="720" cy="192"/>
              </a:xfrm>
            </p:grpSpPr>
            <p:sp>
              <p:nvSpPr>
                <p:cNvPr id="19504" name="AutoShape 107"/>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05" name="AutoShape 108"/>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06" name="AutoShape 109"/>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507" name="AutoShape 110"/>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sp>
            <p:nvSpPr>
              <p:cNvPr id="19503" name="Text Box 111"/>
              <p:cNvSpPr txBox="1">
                <a:spLocks noChangeArrowheads="1"/>
              </p:cNvSpPr>
              <p:nvPr/>
            </p:nvSpPr>
            <p:spPr bwMode="auto">
              <a:xfrm>
                <a:off x="240" y="3072"/>
                <a:ext cx="960" cy="288"/>
              </a:xfrm>
              <a:prstGeom prst="rect">
                <a:avLst/>
              </a:prstGeom>
              <a:noFill/>
              <a:ln w="9525">
                <a:noFill/>
                <a:miter lim="800000"/>
                <a:headEnd/>
                <a:tailEnd/>
              </a:ln>
            </p:spPr>
            <p:txBody>
              <a:bodyPr>
                <a:spAutoFit/>
              </a:bodyPr>
              <a:lstStyle/>
              <a:p>
                <a:pPr algn="ctr">
                  <a:spcBef>
                    <a:spcPct val="50000"/>
                  </a:spcBef>
                </a:pPr>
                <a:r>
                  <a:rPr lang="en-US" sz="1200" dirty="0">
                    <a:latin typeface="Arial" pitchFamily="34" charset="0"/>
                  </a:rPr>
                  <a:t>Thin Provisioned Base Volume</a:t>
                </a:r>
              </a:p>
            </p:txBody>
          </p:sp>
        </p:grpSp>
        <p:grpSp>
          <p:nvGrpSpPr>
            <p:cNvPr id="22" name="Group 112"/>
            <p:cNvGrpSpPr>
              <a:grpSpLocks/>
            </p:cNvGrpSpPr>
            <p:nvPr/>
          </p:nvGrpSpPr>
          <p:grpSpPr bwMode="auto">
            <a:xfrm>
              <a:off x="4848" y="1300"/>
              <a:ext cx="391" cy="576"/>
              <a:chOff x="1669" y="3083"/>
              <a:chExt cx="391" cy="576"/>
            </a:xfrm>
          </p:grpSpPr>
          <p:sp>
            <p:nvSpPr>
              <p:cNvPr id="19493" name="Rectangle 113"/>
              <p:cNvSpPr>
                <a:spLocks noChangeArrowheads="1"/>
              </p:cNvSpPr>
              <p:nvPr/>
            </p:nvSpPr>
            <p:spPr bwMode="auto">
              <a:xfrm>
                <a:off x="1669" y="3083"/>
                <a:ext cx="391" cy="576"/>
              </a:xfrm>
              <a:prstGeom prst="rect">
                <a:avLst/>
              </a:prstGeom>
              <a:noFill/>
              <a:ln w="12700">
                <a:solidFill>
                  <a:schemeClr val="tx1">
                    <a:lumMod val="75000"/>
                    <a:lumOff val="25000"/>
                  </a:schemeClr>
                </a:solidFill>
                <a:prstDash val="sysDot"/>
                <a:miter lim="800000"/>
                <a:headEnd/>
                <a:tailEnd/>
              </a:ln>
            </p:spPr>
            <p:txBody>
              <a:bodyPr anchor="ctr"/>
              <a:lstStyle/>
              <a:p>
                <a:pPr algn="ctr"/>
                <a:endParaRPr lang="en-US" sz="2000" b="0">
                  <a:latin typeface="Arial" pitchFamily="34" charset="0"/>
                </a:endParaRPr>
              </a:p>
            </p:txBody>
          </p:sp>
          <p:sp>
            <p:nvSpPr>
              <p:cNvPr id="19494" name="Rectangle 114"/>
              <p:cNvSpPr>
                <a:spLocks noChangeArrowheads="1"/>
              </p:cNvSpPr>
              <p:nvPr/>
            </p:nvSpPr>
            <p:spPr bwMode="auto">
              <a:xfrm>
                <a:off x="1669" y="3467"/>
                <a:ext cx="391" cy="192"/>
              </a:xfrm>
              <a:prstGeom prst="rect">
                <a:avLst/>
              </a:prstGeom>
              <a:solidFill>
                <a:srgbClr val="009ABE"/>
              </a:solidFill>
              <a:ln w="9525">
                <a:solidFill>
                  <a:schemeClr val="tx1"/>
                </a:solidFill>
                <a:miter lim="800000"/>
                <a:headEnd/>
                <a:tailEnd/>
              </a:ln>
            </p:spPr>
            <p:txBody>
              <a:bodyPr anchor="ctr"/>
              <a:lstStyle/>
              <a:p>
                <a:pPr algn="ctr"/>
                <a:endParaRPr lang="en-US" sz="2000" b="0">
                  <a:latin typeface="Arial" pitchFamily="34" charset="0"/>
                </a:endParaRPr>
              </a:p>
            </p:txBody>
          </p:sp>
          <p:grpSp>
            <p:nvGrpSpPr>
              <p:cNvPr id="23" name="Group 115"/>
              <p:cNvGrpSpPr>
                <a:grpSpLocks/>
              </p:cNvGrpSpPr>
              <p:nvPr/>
            </p:nvGrpSpPr>
            <p:grpSpPr bwMode="auto">
              <a:xfrm>
                <a:off x="1724" y="3515"/>
                <a:ext cx="288" cy="96"/>
                <a:chOff x="2592" y="1920"/>
                <a:chExt cx="720" cy="192"/>
              </a:xfrm>
            </p:grpSpPr>
            <p:sp>
              <p:nvSpPr>
                <p:cNvPr id="19496" name="AutoShape 116"/>
                <p:cNvSpPr>
                  <a:spLocks noChangeArrowheads="1"/>
                </p:cNvSpPr>
                <p:nvPr/>
              </p:nvSpPr>
              <p:spPr bwMode="auto">
                <a:xfrm>
                  <a:off x="2592"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497" name="AutoShape 117"/>
                <p:cNvSpPr>
                  <a:spLocks noChangeArrowheads="1"/>
                </p:cNvSpPr>
                <p:nvPr/>
              </p:nvSpPr>
              <p:spPr bwMode="auto">
                <a:xfrm>
                  <a:off x="2774"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498" name="AutoShape 118"/>
                <p:cNvSpPr>
                  <a:spLocks noChangeArrowheads="1"/>
                </p:cNvSpPr>
                <p:nvPr/>
              </p:nvSpPr>
              <p:spPr bwMode="auto">
                <a:xfrm>
                  <a:off x="2966"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sp>
              <p:nvSpPr>
                <p:cNvPr id="19499" name="AutoShape 119"/>
                <p:cNvSpPr>
                  <a:spLocks noChangeArrowheads="1"/>
                </p:cNvSpPr>
                <p:nvPr/>
              </p:nvSpPr>
              <p:spPr bwMode="auto">
                <a:xfrm>
                  <a:off x="3158" y="1920"/>
                  <a:ext cx="154" cy="192"/>
                </a:xfrm>
                <a:prstGeom prst="can">
                  <a:avLst>
                    <a:gd name="adj" fmla="val 31169"/>
                  </a:avLst>
                </a:prstGeom>
                <a:noFill/>
                <a:ln w="9525">
                  <a:solidFill>
                    <a:schemeClr val="bg1"/>
                  </a:solidFill>
                  <a:round/>
                  <a:headEnd/>
                  <a:tailEnd/>
                </a:ln>
              </p:spPr>
              <p:txBody>
                <a:bodyPr anchor="ctr">
                  <a:spAutoFit/>
                </a:bodyPr>
                <a:lstStyle/>
                <a:p>
                  <a:endParaRPr lang="en-US"/>
                </a:p>
              </p:txBody>
            </p:sp>
          </p:grpSp>
        </p:grpSp>
      </p:grpSp>
      <p:sp>
        <p:nvSpPr>
          <p:cNvPr id="19459" name="Rectangle 120"/>
          <p:cNvSpPr>
            <a:spLocks noChangeArrowheads="1"/>
          </p:cNvSpPr>
          <p:nvPr/>
        </p:nvSpPr>
        <p:spPr bwMode="auto">
          <a:xfrm>
            <a:off x="303567" y="1390650"/>
            <a:ext cx="3462338" cy="381000"/>
          </a:xfrm>
          <a:prstGeom prst="rect">
            <a:avLst/>
          </a:prstGeom>
          <a:gradFill flip="none" rotWithShape="1">
            <a:gsLst>
              <a:gs pos="0">
                <a:srgbClr val="00A4E6"/>
              </a:gs>
              <a:gs pos="100000">
                <a:srgbClr val="1742DB"/>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bIns="45720" rtlCol="0" anchor="ctr">
            <a:noAutofit/>
          </a:bodyPr>
          <a:lstStyle/>
          <a:p>
            <a:pPr algn="ctr"/>
            <a:endParaRPr lang="en-US" dirty="0" smtClean="0">
              <a:solidFill>
                <a:schemeClr val="bg1"/>
              </a:solidFill>
            </a:endParaRPr>
          </a:p>
        </p:txBody>
      </p:sp>
      <p:sp>
        <p:nvSpPr>
          <p:cNvPr id="19460" name="Text Box 121"/>
          <p:cNvSpPr txBox="1">
            <a:spLocks noChangeArrowheads="1"/>
          </p:cNvSpPr>
          <p:nvPr/>
        </p:nvSpPr>
        <p:spPr bwMode="auto">
          <a:xfrm>
            <a:off x="358775" y="1438275"/>
            <a:ext cx="3527425" cy="333375"/>
          </a:xfrm>
          <a:prstGeom prst="rect">
            <a:avLst/>
          </a:prstGeom>
          <a:noFill/>
          <a:ln w="9525">
            <a:noFill/>
            <a:miter lim="800000"/>
            <a:headEnd/>
            <a:tailEnd/>
          </a:ln>
        </p:spPr>
        <p:txBody>
          <a:bodyPr lIns="88894" tIns="44446" rIns="88894" bIns="44446">
            <a:spAutoFit/>
          </a:bodyPr>
          <a:lstStyle/>
          <a:p>
            <a:pPr defTabSz="889000">
              <a:lnSpc>
                <a:spcPct val="80000"/>
              </a:lnSpc>
            </a:pPr>
            <a:r>
              <a:rPr lang="en-US" sz="2000" b="0" dirty="0">
                <a:solidFill>
                  <a:schemeClr val="bg1"/>
                </a:solidFill>
                <a:latin typeface="Arial" pitchFamily="34" charset="0"/>
              </a:rPr>
              <a:t>3PAR Remote Copy</a:t>
            </a:r>
          </a:p>
        </p:txBody>
      </p:sp>
      <p:sp>
        <p:nvSpPr>
          <p:cNvPr id="19461" name="Line 122"/>
          <p:cNvSpPr>
            <a:spLocks noChangeShapeType="1"/>
          </p:cNvSpPr>
          <p:nvPr/>
        </p:nvSpPr>
        <p:spPr bwMode="auto">
          <a:xfrm>
            <a:off x="304800" y="1376094"/>
            <a:ext cx="0" cy="4343400"/>
          </a:xfrm>
          <a:prstGeom prst="line">
            <a:avLst/>
          </a:prstGeom>
          <a:noFill/>
          <a:ln w="9525">
            <a:solidFill>
              <a:schemeClr val="tx1"/>
            </a:solidFill>
            <a:round/>
            <a:headEnd/>
            <a:tailEnd/>
          </a:ln>
        </p:spPr>
        <p:txBody>
          <a:bodyPr>
            <a:spAutoFit/>
          </a:bodyPr>
          <a:lstStyle/>
          <a:p>
            <a:endParaRPr lang="en-US"/>
          </a:p>
        </p:txBody>
      </p:sp>
      <p:sp>
        <p:nvSpPr>
          <p:cNvPr id="19462" name="Rectangle 123"/>
          <p:cNvSpPr>
            <a:spLocks noGrp="1" noChangeArrowheads="1"/>
          </p:cNvSpPr>
          <p:nvPr>
            <p:ph type="title"/>
          </p:nvPr>
        </p:nvSpPr>
        <p:spPr>
          <a:noFill/>
        </p:spPr>
        <p:txBody>
          <a:bodyPr/>
          <a:lstStyle/>
          <a:p>
            <a:r>
              <a:rPr lang="en-US" dirty="0" smtClean="0"/>
              <a:t>Remote Copy:  Protect and share data affordably</a:t>
            </a:r>
          </a:p>
        </p:txBody>
      </p:sp>
      <p:sp>
        <p:nvSpPr>
          <p:cNvPr id="87164" name="Rectangle 124"/>
          <p:cNvSpPr>
            <a:spLocks noChangeArrowheads="1"/>
          </p:cNvSpPr>
          <p:nvPr/>
        </p:nvSpPr>
        <p:spPr bwMode="auto">
          <a:xfrm>
            <a:off x="488950" y="1843088"/>
            <a:ext cx="3370263" cy="4394200"/>
          </a:xfrm>
          <a:prstGeom prst="rect">
            <a:avLst/>
          </a:prstGeom>
          <a:noFill/>
          <a:ln w="9525">
            <a:noFill/>
            <a:miter lim="800000"/>
            <a:headEnd/>
            <a:tailEnd/>
          </a:ln>
        </p:spPr>
        <p:txBody>
          <a:bodyPr/>
          <a:lstStyle/>
          <a:p>
            <a:pPr marL="225425" indent="-225425">
              <a:spcBef>
                <a:spcPts val="600"/>
              </a:spcBef>
              <a:buSzPct val="100000"/>
              <a:buFont typeface="Futura Bk" pitchFamily="34" charset="0"/>
              <a:buChar char="–"/>
            </a:pPr>
            <a:r>
              <a:rPr lang="en-US" dirty="0" smtClean="0">
                <a:solidFill>
                  <a:srgbClr val="000000"/>
                </a:solidFill>
              </a:rPr>
              <a:t>Smart</a:t>
            </a:r>
          </a:p>
          <a:p>
            <a:pPr marL="400050" lvl="1" indent="-114300">
              <a:spcBef>
                <a:spcPts val="400"/>
              </a:spcBef>
              <a:buSzPct val="80000"/>
              <a:buFont typeface="Arial" pitchFamily="34" charset="0"/>
              <a:buChar char="•"/>
            </a:pPr>
            <a:r>
              <a:rPr lang="en-US" sz="1400" dirty="0" smtClean="0">
                <a:solidFill>
                  <a:srgbClr val="000000"/>
                </a:solidFill>
              </a:rPr>
              <a:t>Initial setup in minutes</a:t>
            </a:r>
          </a:p>
          <a:p>
            <a:pPr marL="400050" lvl="1" indent="-114300">
              <a:spcBef>
                <a:spcPts val="400"/>
              </a:spcBef>
              <a:buSzPct val="80000"/>
              <a:buFont typeface="Arial" pitchFamily="34" charset="0"/>
              <a:buChar char="•"/>
            </a:pPr>
            <a:r>
              <a:rPr lang="en-US" sz="1400" dirty="0" smtClean="0">
                <a:solidFill>
                  <a:srgbClr val="000000"/>
                </a:solidFill>
              </a:rPr>
              <a:t>Simple, intuitive commands</a:t>
            </a:r>
          </a:p>
          <a:p>
            <a:pPr marL="400050" lvl="1" indent="-114300">
              <a:spcBef>
                <a:spcPts val="400"/>
              </a:spcBef>
              <a:buSzPct val="80000"/>
              <a:buFont typeface="Arial" pitchFamily="34" charset="0"/>
              <a:buChar char="•"/>
            </a:pPr>
            <a:r>
              <a:rPr lang="en-US" sz="1400" dirty="0" smtClean="0">
                <a:solidFill>
                  <a:srgbClr val="000000"/>
                </a:solidFill>
              </a:rPr>
              <a:t>No consulting services</a:t>
            </a:r>
          </a:p>
          <a:p>
            <a:pPr marL="400050" lvl="1" indent="-114300">
              <a:spcBef>
                <a:spcPts val="400"/>
              </a:spcBef>
              <a:buSzPct val="80000"/>
              <a:buFont typeface="Arial" pitchFamily="34" charset="0"/>
              <a:buChar char="•"/>
            </a:pPr>
            <a:r>
              <a:rPr lang="en-US" sz="1400" dirty="0" smtClean="0">
                <a:solidFill>
                  <a:srgbClr val="000000"/>
                </a:solidFill>
              </a:rPr>
              <a:t>VMware SRM integration</a:t>
            </a:r>
          </a:p>
          <a:p>
            <a:pPr marL="225425" indent="-225425">
              <a:spcBef>
                <a:spcPts val="600"/>
              </a:spcBef>
              <a:buSzPct val="100000"/>
              <a:buFont typeface="Futura Bk" pitchFamily="34" charset="0"/>
              <a:buChar char="–"/>
            </a:pPr>
            <a:r>
              <a:rPr lang="en-US" dirty="0" smtClean="0">
                <a:solidFill>
                  <a:srgbClr val="000000"/>
                </a:solidFill>
              </a:rPr>
              <a:t>Thin</a:t>
            </a:r>
          </a:p>
          <a:p>
            <a:pPr marL="400050" lvl="1" indent="-114300">
              <a:spcBef>
                <a:spcPts val="400"/>
              </a:spcBef>
              <a:buSzPct val="80000"/>
              <a:buFont typeface="Arial" pitchFamily="34" charset="0"/>
              <a:buChar char="•"/>
            </a:pPr>
            <a:r>
              <a:rPr lang="en-US" sz="1400" dirty="0" smtClean="0">
                <a:solidFill>
                  <a:srgbClr val="000000"/>
                </a:solidFill>
              </a:rPr>
              <a:t>Native IP-based, or FC</a:t>
            </a:r>
          </a:p>
          <a:p>
            <a:pPr marL="400050" lvl="1" indent="-114300">
              <a:spcBef>
                <a:spcPts val="400"/>
              </a:spcBef>
              <a:buSzPct val="80000"/>
              <a:buFont typeface="Arial" pitchFamily="34" charset="0"/>
              <a:buChar char="•"/>
            </a:pPr>
            <a:r>
              <a:rPr lang="en-US" sz="1400" dirty="0" smtClean="0">
                <a:solidFill>
                  <a:srgbClr val="000000"/>
                </a:solidFill>
              </a:rPr>
              <a:t>Thin provisioning aware</a:t>
            </a:r>
          </a:p>
          <a:p>
            <a:pPr marL="400050" lvl="1" indent="-114300">
              <a:spcBef>
                <a:spcPts val="400"/>
              </a:spcBef>
              <a:buSzPct val="80000"/>
              <a:buFont typeface="Arial" pitchFamily="34" charset="0"/>
              <a:buChar char="•"/>
            </a:pPr>
            <a:r>
              <a:rPr lang="en-US" sz="1400" dirty="0" smtClean="0">
                <a:solidFill>
                  <a:srgbClr val="000000"/>
                </a:solidFill>
              </a:rPr>
              <a:t>No extra copies or infrastructure needed</a:t>
            </a:r>
          </a:p>
          <a:p>
            <a:pPr marL="400050" lvl="1" indent="-114300">
              <a:spcBef>
                <a:spcPts val="400"/>
              </a:spcBef>
              <a:buSzPct val="80000"/>
              <a:buFont typeface="Arial" pitchFamily="34" charset="0"/>
              <a:buChar char="•"/>
            </a:pPr>
            <a:r>
              <a:rPr lang="en-US" sz="1400" dirty="0" smtClean="0">
                <a:solidFill>
                  <a:srgbClr val="000000"/>
                </a:solidFill>
              </a:rPr>
              <a:t>Thin conversion</a:t>
            </a:r>
          </a:p>
          <a:p>
            <a:pPr marL="225425" indent="-225425">
              <a:spcBef>
                <a:spcPts val="600"/>
              </a:spcBef>
              <a:buSzPct val="100000"/>
              <a:buFont typeface="Futura Bk" pitchFamily="34" charset="0"/>
              <a:buChar char="–"/>
            </a:pPr>
            <a:r>
              <a:rPr lang="en-US" dirty="0" smtClean="0">
                <a:solidFill>
                  <a:srgbClr val="000000"/>
                </a:solidFill>
              </a:rPr>
              <a:t>Ready</a:t>
            </a:r>
          </a:p>
          <a:p>
            <a:pPr marL="400050" lvl="1" indent="-114300">
              <a:spcBef>
                <a:spcPts val="400"/>
              </a:spcBef>
              <a:buSzPct val="80000"/>
              <a:buFont typeface="Arial" pitchFamily="34" charset="0"/>
              <a:buChar char="•"/>
            </a:pPr>
            <a:r>
              <a:rPr lang="en-US" sz="1400" dirty="0" smtClean="0">
                <a:solidFill>
                  <a:srgbClr val="000000"/>
                </a:solidFill>
              </a:rPr>
              <a:t>Asynchronous Periodic , Synchronous or SLD</a:t>
            </a:r>
          </a:p>
          <a:p>
            <a:pPr marL="400050" lvl="1" indent="-114300">
              <a:spcBef>
                <a:spcPts val="400"/>
              </a:spcBef>
              <a:buSzPct val="80000"/>
              <a:buFont typeface="Arial" pitchFamily="34" charset="0"/>
              <a:buChar char="•"/>
            </a:pPr>
            <a:r>
              <a:rPr lang="en-US" sz="1400" dirty="0" smtClean="0">
                <a:solidFill>
                  <a:srgbClr val="000000"/>
                </a:solidFill>
              </a:rPr>
              <a:t>Mirror between any </a:t>
            </a:r>
            <a:r>
              <a:rPr lang="en-US" sz="1400" dirty="0" err="1" smtClean="0">
                <a:solidFill>
                  <a:srgbClr val="000000"/>
                </a:solidFill>
              </a:rPr>
              <a:t>InServ</a:t>
            </a:r>
            <a:r>
              <a:rPr lang="en-US" sz="1400" dirty="0" smtClean="0">
                <a:solidFill>
                  <a:srgbClr val="000000"/>
                </a:solidFill>
              </a:rPr>
              <a:t> size or model</a:t>
            </a:r>
          </a:p>
          <a:p>
            <a:pPr marL="400050" lvl="1" indent="-114300">
              <a:spcBef>
                <a:spcPts val="400"/>
              </a:spcBef>
              <a:buSzPct val="80000"/>
              <a:buFont typeface="Arial" pitchFamily="34" charset="0"/>
              <a:buChar char="•"/>
            </a:pPr>
            <a:r>
              <a:rPr lang="en-US" sz="1400" dirty="0" smtClean="0">
                <a:solidFill>
                  <a:srgbClr val="000000"/>
                </a:solidFill>
              </a:rPr>
              <a:t>Many to one, one to many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16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716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716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716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16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16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16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16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716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16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7164">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7164">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7164">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716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Native IP-based Remote Copy</a:t>
            </a:r>
          </a:p>
        </p:txBody>
      </p:sp>
      <p:sp>
        <p:nvSpPr>
          <p:cNvPr id="20483" name="Rectangle 3"/>
          <p:cNvSpPr>
            <a:spLocks noGrp="1" noChangeArrowheads="1"/>
          </p:cNvSpPr>
          <p:nvPr>
            <p:ph type="body" idx="1"/>
          </p:nvPr>
        </p:nvSpPr>
        <p:spPr>
          <a:xfrm>
            <a:off x="342900" y="1512888"/>
            <a:ext cx="3733800" cy="4914900"/>
          </a:xfrm>
          <a:noFill/>
        </p:spPr>
        <p:txBody>
          <a:bodyPr/>
          <a:lstStyle/>
          <a:p>
            <a:r>
              <a:rPr lang="en-US" dirty="0" smtClean="0"/>
              <a:t>Built-in n</a:t>
            </a:r>
            <a:r>
              <a:rPr lang="en-US" sz="2000" dirty="0" smtClean="0"/>
              <a:t>ative IP interface eliminates need for expensive converters</a:t>
            </a:r>
          </a:p>
          <a:p>
            <a:pPr lvl="1">
              <a:spcBef>
                <a:spcPts val="600"/>
              </a:spcBef>
            </a:pPr>
            <a:r>
              <a:rPr lang="en-US" dirty="0" smtClean="0"/>
              <a:t>Distance flexibility</a:t>
            </a:r>
          </a:p>
          <a:p>
            <a:pPr lvl="1">
              <a:spcBef>
                <a:spcPts val="600"/>
              </a:spcBef>
            </a:pPr>
            <a:r>
              <a:rPr lang="en-US" dirty="0" smtClean="0"/>
              <a:t>Cost-effective</a:t>
            </a:r>
          </a:p>
          <a:p>
            <a:pPr>
              <a:buNone/>
            </a:pPr>
            <a:endParaRPr lang="en-US" sz="2000" dirty="0" smtClean="0"/>
          </a:p>
          <a:p>
            <a:r>
              <a:rPr lang="en-US" sz="2000" dirty="0" smtClean="0"/>
              <a:t>Designed to be transport agnostic</a:t>
            </a:r>
          </a:p>
          <a:p>
            <a:pPr lvl="1">
              <a:spcBef>
                <a:spcPts val="600"/>
              </a:spcBef>
            </a:pPr>
            <a:r>
              <a:rPr lang="en-US" dirty="0" smtClean="0"/>
              <a:t>Native Gigabit Ethernet </a:t>
            </a:r>
          </a:p>
          <a:p>
            <a:pPr lvl="1">
              <a:spcBef>
                <a:spcPts val="600"/>
              </a:spcBef>
            </a:pPr>
            <a:r>
              <a:rPr lang="en-US" dirty="0" smtClean="0"/>
              <a:t>FC</a:t>
            </a:r>
          </a:p>
          <a:p>
            <a:pPr lvl="1">
              <a:spcBef>
                <a:spcPts val="600"/>
              </a:spcBef>
            </a:pPr>
            <a:r>
              <a:rPr lang="en-US" dirty="0" smtClean="0"/>
              <a:t>FC-IP</a:t>
            </a:r>
          </a:p>
        </p:txBody>
      </p:sp>
      <p:sp>
        <p:nvSpPr>
          <p:cNvPr id="20484" name="Rectangle 4"/>
          <p:cNvSpPr>
            <a:spLocks noChangeArrowheads="1"/>
          </p:cNvSpPr>
          <p:nvPr/>
        </p:nvSpPr>
        <p:spPr bwMode="auto">
          <a:xfrm>
            <a:off x="4191000" y="1219200"/>
            <a:ext cx="4495800" cy="4648200"/>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endParaRPr lang="en-US" sz="4800" b="0">
              <a:latin typeface="Arial" pitchFamily="34" charset="0"/>
            </a:endParaRPr>
          </a:p>
        </p:txBody>
      </p:sp>
      <p:sp>
        <p:nvSpPr>
          <p:cNvPr id="20485" name="Line 5"/>
          <p:cNvSpPr>
            <a:spLocks noChangeShapeType="1"/>
          </p:cNvSpPr>
          <p:nvPr/>
        </p:nvSpPr>
        <p:spPr bwMode="auto">
          <a:xfrm>
            <a:off x="4191000" y="3581400"/>
            <a:ext cx="1981200" cy="0"/>
          </a:xfrm>
          <a:prstGeom prst="line">
            <a:avLst/>
          </a:prstGeom>
          <a:noFill/>
          <a:ln w="9525">
            <a:solidFill>
              <a:schemeClr val="tx1"/>
            </a:solidFill>
            <a:prstDash val="sysDot"/>
            <a:round/>
            <a:headEnd/>
            <a:tailEnd/>
          </a:ln>
        </p:spPr>
        <p:txBody>
          <a:bodyPr>
            <a:spAutoFit/>
          </a:bodyPr>
          <a:lstStyle/>
          <a:p>
            <a:endParaRPr lang="en-US"/>
          </a:p>
        </p:txBody>
      </p:sp>
      <p:sp>
        <p:nvSpPr>
          <p:cNvPr id="20486" name="AutoShape 6"/>
          <p:cNvSpPr>
            <a:spLocks noChangeArrowheads="1"/>
          </p:cNvSpPr>
          <p:nvPr/>
        </p:nvSpPr>
        <p:spPr bwMode="auto">
          <a:xfrm>
            <a:off x="4495800" y="1893888"/>
            <a:ext cx="990600" cy="925512"/>
          </a:xfrm>
          <a:prstGeom prst="roundRect">
            <a:avLst>
              <a:gd name="adj" fmla="val 12241"/>
            </a:avLst>
          </a:prstGeom>
          <a:noFill/>
          <a:ln>
            <a:noFill/>
            <a:headEnd/>
            <a:tailEnd/>
          </a:ln>
        </p:spPr>
        <p:style>
          <a:lnRef idx="2">
            <a:schemeClr val="dk1"/>
          </a:lnRef>
          <a:fillRef idx="1">
            <a:schemeClr val="lt1"/>
          </a:fillRef>
          <a:effectRef idx="0">
            <a:schemeClr val="dk1"/>
          </a:effectRef>
          <a:fontRef idx="minor">
            <a:schemeClr val="dk1"/>
          </a:fontRef>
        </p:style>
        <p:txBody>
          <a:bodyPr lIns="79397" tIns="39699" rIns="79397" bIns="39699">
            <a:spAutoFit/>
          </a:bodyPr>
          <a:lstStyle/>
          <a:p>
            <a:endParaRPr lang="en-US"/>
          </a:p>
        </p:txBody>
      </p:sp>
      <p:sp>
        <p:nvSpPr>
          <p:cNvPr id="20487" name="AutoShape 7"/>
          <p:cNvSpPr>
            <a:spLocks noChangeArrowheads="1"/>
          </p:cNvSpPr>
          <p:nvPr/>
        </p:nvSpPr>
        <p:spPr bwMode="auto">
          <a:xfrm>
            <a:off x="7467600" y="1893888"/>
            <a:ext cx="990600" cy="925512"/>
          </a:xfrm>
          <a:prstGeom prst="roundRect">
            <a:avLst>
              <a:gd name="adj" fmla="val 12241"/>
            </a:avLst>
          </a:prstGeom>
          <a:noFill/>
          <a:ln w="9525">
            <a:noFill/>
            <a:round/>
            <a:headEnd/>
            <a:tailEnd/>
          </a:ln>
        </p:spPr>
        <p:txBody>
          <a:bodyPr lIns="79397" tIns="39699" rIns="79397" bIns="39699">
            <a:spAutoFit/>
          </a:bodyPr>
          <a:lstStyle/>
          <a:p>
            <a:endParaRPr lang="en-US"/>
          </a:p>
        </p:txBody>
      </p:sp>
      <p:sp>
        <p:nvSpPr>
          <p:cNvPr id="20488" name="Line 8"/>
          <p:cNvSpPr>
            <a:spLocks noChangeShapeType="1"/>
          </p:cNvSpPr>
          <p:nvPr/>
        </p:nvSpPr>
        <p:spPr bwMode="auto">
          <a:xfrm flipV="1">
            <a:off x="5334000" y="2362200"/>
            <a:ext cx="2590800" cy="0"/>
          </a:xfrm>
          <a:prstGeom prst="line">
            <a:avLst/>
          </a:prstGeom>
          <a:noFill/>
          <a:ln w="57150">
            <a:solidFill>
              <a:srgbClr val="FFC000"/>
            </a:solidFill>
            <a:round/>
            <a:headEnd/>
            <a:tailEnd/>
          </a:ln>
        </p:spPr>
        <p:txBody>
          <a:bodyPr>
            <a:spAutoFit/>
          </a:bodyPr>
          <a:lstStyle/>
          <a:p>
            <a:endParaRPr lang="en-US"/>
          </a:p>
        </p:txBody>
      </p:sp>
      <p:sp>
        <p:nvSpPr>
          <p:cNvPr id="20489" name="Rectangle 9"/>
          <p:cNvSpPr>
            <a:spLocks noChangeArrowheads="1"/>
          </p:cNvSpPr>
          <p:nvPr/>
        </p:nvSpPr>
        <p:spPr bwMode="auto">
          <a:xfrm>
            <a:off x="5943600" y="205740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Remote Copy</a:t>
            </a:r>
          </a:p>
        </p:txBody>
      </p:sp>
      <p:grpSp>
        <p:nvGrpSpPr>
          <p:cNvPr id="2" name="Group 10"/>
          <p:cNvGrpSpPr>
            <a:grpSpLocks/>
          </p:cNvGrpSpPr>
          <p:nvPr/>
        </p:nvGrpSpPr>
        <p:grpSpPr bwMode="auto">
          <a:xfrm>
            <a:off x="4648200" y="1981200"/>
            <a:ext cx="685800" cy="762000"/>
            <a:chOff x="3484" y="3196"/>
            <a:chExt cx="308" cy="356"/>
          </a:xfrm>
        </p:grpSpPr>
        <p:pic>
          <p:nvPicPr>
            <p:cNvPr id="20803" name="Picture 11"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0804" name="Picture 12"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0805" name="Picture 13"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grpSp>
        <p:nvGrpSpPr>
          <p:cNvPr id="3" name="Group 14"/>
          <p:cNvGrpSpPr>
            <a:grpSpLocks/>
          </p:cNvGrpSpPr>
          <p:nvPr/>
        </p:nvGrpSpPr>
        <p:grpSpPr bwMode="auto">
          <a:xfrm>
            <a:off x="7620000" y="1981200"/>
            <a:ext cx="685800" cy="762000"/>
            <a:chOff x="3484" y="3196"/>
            <a:chExt cx="308" cy="356"/>
          </a:xfrm>
        </p:grpSpPr>
        <p:pic>
          <p:nvPicPr>
            <p:cNvPr id="20800" name="Picture 15" descr="InSErv_Frontal"/>
            <p:cNvPicPr>
              <a:picLocks noChangeAspect="1" noChangeArrowheads="1"/>
            </p:cNvPicPr>
            <p:nvPr/>
          </p:nvPicPr>
          <p:blipFill>
            <a:blip r:embed="rId3" cstate="print"/>
            <a:srcRect/>
            <a:stretch>
              <a:fillRect/>
            </a:stretch>
          </p:blipFill>
          <p:spPr bwMode="auto">
            <a:xfrm>
              <a:off x="3484" y="3196"/>
              <a:ext cx="116" cy="356"/>
            </a:xfrm>
            <a:prstGeom prst="rect">
              <a:avLst/>
            </a:prstGeom>
            <a:noFill/>
            <a:ln w="9525">
              <a:noFill/>
              <a:miter lim="800000"/>
              <a:headEnd/>
              <a:tailEnd/>
            </a:ln>
          </p:spPr>
        </p:pic>
        <p:pic>
          <p:nvPicPr>
            <p:cNvPr id="20801" name="Picture 16" descr="InSErv_Frontal"/>
            <p:cNvPicPr>
              <a:picLocks noChangeAspect="1" noChangeArrowheads="1"/>
            </p:cNvPicPr>
            <p:nvPr/>
          </p:nvPicPr>
          <p:blipFill>
            <a:blip r:embed="rId3" cstate="print"/>
            <a:srcRect/>
            <a:stretch>
              <a:fillRect/>
            </a:stretch>
          </p:blipFill>
          <p:spPr bwMode="auto">
            <a:xfrm>
              <a:off x="3580" y="3196"/>
              <a:ext cx="116" cy="356"/>
            </a:xfrm>
            <a:prstGeom prst="rect">
              <a:avLst/>
            </a:prstGeom>
            <a:noFill/>
            <a:ln w="9525">
              <a:noFill/>
              <a:miter lim="800000"/>
              <a:headEnd/>
              <a:tailEnd/>
            </a:ln>
          </p:spPr>
        </p:pic>
        <p:pic>
          <p:nvPicPr>
            <p:cNvPr id="20802" name="Picture 17" descr="InSErv_Frontal"/>
            <p:cNvPicPr>
              <a:picLocks noChangeAspect="1" noChangeArrowheads="1"/>
            </p:cNvPicPr>
            <p:nvPr/>
          </p:nvPicPr>
          <p:blipFill>
            <a:blip r:embed="rId3" cstate="print"/>
            <a:srcRect/>
            <a:stretch>
              <a:fillRect/>
            </a:stretch>
          </p:blipFill>
          <p:spPr bwMode="auto">
            <a:xfrm>
              <a:off x="3676" y="3196"/>
              <a:ext cx="116" cy="356"/>
            </a:xfrm>
            <a:prstGeom prst="rect">
              <a:avLst/>
            </a:prstGeom>
            <a:noFill/>
            <a:ln w="9525">
              <a:noFill/>
              <a:miter lim="800000"/>
              <a:headEnd/>
              <a:tailEnd/>
            </a:ln>
          </p:spPr>
        </p:pic>
      </p:grpSp>
      <p:sp>
        <p:nvSpPr>
          <p:cNvPr id="20492" name="Rectangle 18"/>
          <p:cNvSpPr>
            <a:spLocks noChangeArrowheads="1"/>
          </p:cNvSpPr>
          <p:nvPr/>
        </p:nvSpPr>
        <p:spPr bwMode="auto">
          <a:xfrm>
            <a:off x="4419600" y="2884488"/>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Primary</a:t>
            </a:r>
          </a:p>
        </p:txBody>
      </p:sp>
      <p:sp>
        <p:nvSpPr>
          <p:cNvPr id="20493" name="Rectangle 19"/>
          <p:cNvSpPr>
            <a:spLocks noChangeArrowheads="1"/>
          </p:cNvSpPr>
          <p:nvPr/>
        </p:nvSpPr>
        <p:spPr bwMode="auto">
          <a:xfrm>
            <a:off x="7315200" y="2884488"/>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Secondary</a:t>
            </a:r>
          </a:p>
        </p:txBody>
      </p:sp>
      <p:sp>
        <p:nvSpPr>
          <p:cNvPr id="20494" name="Rectangle 20"/>
          <p:cNvSpPr>
            <a:spLocks noChangeArrowheads="1"/>
          </p:cNvSpPr>
          <p:nvPr/>
        </p:nvSpPr>
        <p:spPr bwMode="auto">
          <a:xfrm>
            <a:off x="5791200" y="1447800"/>
            <a:ext cx="14478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400">
                <a:latin typeface="Arial" pitchFamily="34" charset="0"/>
              </a:rPr>
              <a:t>3PAR InServ</a:t>
            </a:r>
          </a:p>
        </p:txBody>
      </p:sp>
      <p:sp>
        <p:nvSpPr>
          <p:cNvPr id="20495" name="Oval 21"/>
          <p:cNvSpPr>
            <a:spLocks noChangeArrowheads="1"/>
          </p:cNvSpPr>
          <p:nvPr/>
        </p:nvSpPr>
        <p:spPr bwMode="auto">
          <a:xfrm>
            <a:off x="7127555" y="992069"/>
            <a:ext cx="1756415" cy="519351"/>
          </a:xfrm>
          <a:prstGeom prst="ellipse">
            <a:avLst/>
          </a:prstGeom>
          <a:solidFill>
            <a:schemeClr val="accent1"/>
          </a:solidFill>
          <a:ln w="9525">
            <a:solidFill>
              <a:schemeClr val="tx1"/>
            </a:solidFill>
            <a:round/>
            <a:headEnd/>
            <a:tailEnd/>
          </a:ln>
        </p:spPr>
        <p:txBody>
          <a:bodyPr wrap="none" anchor="ctr">
            <a:spAutoFit/>
          </a:bodyPr>
          <a:lstStyle/>
          <a:p>
            <a:pPr algn="ctr"/>
            <a:r>
              <a:rPr lang="en-US" sz="1800" b="0" dirty="0">
                <a:solidFill>
                  <a:schemeClr val="bg1"/>
                </a:solidFill>
                <a:latin typeface="Arial" pitchFamily="34" charset="0"/>
              </a:rPr>
              <a:t>Simplified!</a:t>
            </a:r>
          </a:p>
        </p:txBody>
      </p:sp>
      <p:sp>
        <p:nvSpPr>
          <p:cNvPr id="20496" name="Line 22"/>
          <p:cNvSpPr>
            <a:spLocks noChangeShapeType="1"/>
          </p:cNvSpPr>
          <p:nvPr/>
        </p:nvSpPr>
        <p:spPr bwMode="auto">
          <a:xfrm flipV="1">
            <a:off x="5943600" y="4800600"/>
            <a:ext cx="990600" cy="0"/>
          </a:xfrm>
          <a:prstGeom prst="line">
            <a:avLst/>
          </a:prstGeom>
          <a:noFill/>
          <a:ln w="57150">
            <a:solidFill>
              <a:srgbClr val="FFC000"/>
            </a:solidFill>
            <a:round/>
            <a:headEnd/>
            <a:tailEnd/>
          </a:ln>
        </p:spPr>
        <p:txBody>
          <a:bodyPr>
            <a:spAutoFit/>
          </a:bodyPr>
          <a:lstStyle/>
          <a:p>
            <a:endParaRPr lang="en-US"/>
          </a:p>
        </p:txBody>
      </p:sp>
      <p:sp>
        <p:nvSpPr>
          <p:cNvPr id="20497" name="Line 23"/>
          <p:cNvSpPr>
            <a:spLocks noChangeShapeType="1"/>
          </p:cNvSpPr>
          <p:nvPr/>
        </p:nvSpPr>
        <p:spPr bwMode="auto">
          <a:xfrm flipV="1">
            <a:off x="5257800" y="4724400"/>
            <a:ext cx="533400" cy="0"/>
          </a:xfrm>
          <a:prstGeom prst="line">
            <a:avLst/>
          </a:prstGeom>
          <a:noFill/>
          <a:ln w="19050">
            <a:solidFill>
              <a:schemeClr val="bg2"/>
            </a:solidFill>
            <a:round/>
            <a:headEnd/>
            <a:tailEnd/>
          </a:ln>
        </p:spPr>
        <p:txBody>
          <a:bodyPr>
            <a:spAutoFit/>
          </a:bodyPr>
          <a:lstStyle/>
          <a:p>
            <a:endParaRPr lang="en-US"/>
          </a:p>
        </p:txBody>
      </p:sp>
      <p:sp>
        <p:nvSpPr>
          <p:cNvPr id="20498" name="Line 24"/>
          <p:cNvSpPr>
            <a:spLocks noChangeShapeType="1"/>
          </p:cNvSpPr>
          <p:nvPr/>
        </p:nvSpPr>
        <p:spPr bwMode="auto">
          <a:xfrm flipV="1">
            <a:off x="5257800" y="4876800"/>
            <a:ext cx="533400" cy="0"/>
          </a:xfrm>
          <a:prstGeom prst="line">
            <a:avLst/>
          </a:prstGeom>
          <a:noFill/>
          <a:ln w="19050">
            <a:solidFill>
              <a:schemeClr val="bg2"/>
            </a:solidFill>
            <a:round/>
            <a:headEnd/>
            <a:tailEnd/>
          </a:ln>
        </p:spPr>
        <p:txBody>
          <a:bodyPr>
            <a:spAutoFit/>
          </a:bodyPr>
          <a:lstStyle/>
          <a:p>
            <a:endParaRPr lang="en-US"/>
          </a:p>
        </p:txBody>
      </p:sp>
      <p:sp>
        <p:nvSpPr>
          <p:cNvPr id="20499" name="Line 25"/>
          <p:cNvSpPr>
            <a:spLocks noChangeShapeType="1"/>
          </p:cNvSpPr>
          <p:nvPr/>
        </p:nvSpPr>
        <p:spPr bwMode="auto">
          <a:xfrm flipV="1">
            <a:off x="7162800" y="4724400"/>
            <a:ext cx="533400" cy="0"/>
          </a:xfrm>
          <a:prstGeom prst="line">
            <a:avLst/>
          </a:prstGeom>
          <a:noFill/>
          <a:ln w="19050">
            <a:solidFill>
              <a:schemeClr val="bg2"/>
            </a:solidFill>
            <a:round/>
            <a:headEnd/>
            <a:tailEnd/>
          </a:ln>
        </p:spPr>
        <p:txBody>
          <a:bodyPr>
            <a:spAutoFit/>
          </a:bodyPr>
          <a:lstStyle/>
          <a:p>
            <a:endParaRPr lang="en-US"/>
          </a:p>
        </p:txBody>
      </p:sp>
      <p:sp>
        <p:nvSpPr>
          <p:cNvPr id="20500" name="Line 26"/>
          <p:cNvSpPr>
            <a:spLocks noChangeShapeType="1"/>
          </p:cNvSpPr>
          <p:nvPr/>
        </p:nvSpPr>
        <p:spPr bwMode="auto">
          <a:xfrm flipV="1">
            <a:off x="7162800" y="4876800"/>
            <a:ext cx="533400" cy="0"/>
          </a:xfrm>
          <a:prstGeom prst="line">
            <a:avLst/>
          </a:prstGeom>
          <a:noFill/>
          <a:ln w="19050">
            <a:solidFill>
              <a:schemeClr val="bg2"/>
            </a:solidFill>
            <a:round/>
            <a:headEnd/>
            <a:tailEnd/>
          </a:ln>
        </p:spPr>
        <p:txBody>
          <a:bodyPr>
            <a:spAutoFit/>
          </a:bodyPr>
          <a:lstStyle/>
          <a:p>
            <a:endParaRPr lang="en-US"/>
          </a:p>
        </p:txBody>
      </p:sp>
      <p:sp>
        <p:nvSpPr>
          <p:cNvPr id="20503" name="Rectangle 317"/>
          <p:cNvSpPr>
            <a:spLocks noChangeArrowheads="1"/>
          </p:cNvSpPr>
          <p:nvPr/>
        </p:nvSpPr>
        <p:spPr bwMode="auto">
          <a:xfrm>
            <a:off x="5638800" y="4572000"/>
            <a:ext cx="381000" cy="457200"/>
          </a:xfrm>
          <a:prstGeom prst="rect">
            <a:avLst/>
          </a:prstGeom>
          <a:solidFill>
            <a:schemeClr val="accent3"/>
          </a:solidFill>
          <a:ln w="9525">
            <a:noFill/>
            <a:miter lim="800000"/>
            <a:headEnd/>
            <a:tailEnd/>
          </a:ln>
        </p:spPr>
        <p:txBody>
          <a:bodyPr wrap="none" anchor="ctr">
            <a:spAutoFit/>
          </a:bodyPr>
          <a:lstStyle/>
          <a:p>
            <a:endParaRPr lang="en-US"/>
          </a:p>
        </p:txBody>
      </p:sp>
      <p:sp>
        <p:nvSpPr>
          <p:cNvPr id="20504" name="Rectangle 318"/>
          <p:cNvSpPr>
            <a:spLocks noChangeArrowheads="1"/>
          </p:cNvSpPr>
          <p:nvPr/>
        </p:nvSpPr>
        <p:spPr bwMode="auto">
          <a:xfrm>
            <a:off x="6858000" y="4572000"/>
            <a:ext cx="381000" cy="457200"/>
          </a:xfrm>
          <a:prstGeom prst="rect">
            <a:avLst/>
          </a:prstGeom>
          <a:solidFill>
            <a:schemeClr val="accent3"/>
          </a:solidFill>
          <a:ln w="9525">
            <a:noFill/>
            <a:miter lim="800000"/>
            <a:headEnd/>
            <a:tailEnd/>
          </a:ln>
        </p:spPr>
        <p:txBody>
          <a:bodyPr wrap="none" anchor="ctr">
            <a:spAutoFit/>
          </a:bodyPr>
          <a:lstStyle/>
          <a:p>
            <a:endParaRPr lang="en-US"/>
          </a:p>
        </p:txBody>
      </p:sp>
      <p:sp>
        <p:nvSpPr>
          <p:cNvPr id="20505" name="Rectangle 319"/>
          <p:cNvSpPr>
            <a:spLocks noChangeArrowheads="1"/>
          </p:cNvSpPr>
          <p:nvPr/>
        </p:nvSpPr>
        <p:spPr bwMode="auto">
          <a:xfrm>
            <a:off x="4343400" y="525780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Primary</a:t>
            </a:r>
          </a:p>
        </p:txBody>
      </p:sp>
      <p:sp>
        <p:nvSpPr>
          <p:cNvPr id="20506" name="Rectangle 320"/>
          <p:cNvSpPr>
            <a:spLocks noChangeArrowheads="1"/>
          </p:cNvSpPr>
          <p:nvPr/>
        </p:nvSpPr>
        <p:spPr bwMode="auto">
          <a:xfrm>
            <a:off x="7391400" y="525780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Secondary</a:t>
            </a:r>
          </a:p>
        </p:txBody>
      </p:sp>
      <p:sp>
        <p:nvSpPr>
          <p:cNvPr id="20507" name="Rectangle 321"/>
          <p:cNvSpPr>
            <a:spLocks noChangeArrowheads="1"/>
          </p:cNvSpPr>
          <p:nvPr/>
        </p:nvSpPr>
        <p:spPr bwMode="auto">
          <a:xfrm>
            <a:off x="5181600" y="502920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Converter</a:t>
            </a:r>
          </a:p>
        </p:txBody>
      </p:sp>
      <p:sp>
        <p:nvSpPr>
          <p:cNvPr id="20508" name="Rectangle 322"/>
          <p:cNvSpPr>
            <a:spLocks noChangeArrowheads="1"/>
          </p:cNvSpPr>
          <p:nvPr/>
        </p:nvSpPr>
        <p:spPr bwMode="auto">
          <a:xfrm>
            <a:off x="6400800" y="5029200"/>
            <a:ext cx="12192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100">
                <a:latin typeface="Arial" pitchFamily="34" charset="0"/>
              </a:rPr>
              <a:t>Converter</a:t>
            </a:r>
          </a:p>
        </p:txBody>
      </p:sp>
      <p:sp>
        <p:nvSpPr>
          <p:cNvPr id="20509" name="Rectangle 323"/>
          <p:cNvSpPr>
            <a:spLocks noChangeArrowheads="1"/>
          </p:cNvSpPr>
          <p:nvPr/>
        </p:nvSpPr>
        <p:spPr bwMode="auto">
          <a:xfrm>
            <a:off x="5181600" y="3886200"/>
            <a:ext cx="26670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400">
                <a:latin typeface="Arial" pitchFamily="34" charset="0"/>
              </a:rPr>
              <a:t>Other Common Approaches</a:t>
            </a:r>
          </a:p>
        </p:txBody>
      </p:sp>
      <p:sp>
        <p:nvSpPr>
          <p:cNvPr id="20510" name="Rectangle 324"/>
          <p:cNvSpPr>
            <a:spLocks noChangeArrowheads="1"/>
          </p:cNvSpPr>
          <p:nvPr/>
        </p:nvSpPr>
        <p:spPr bwMode="auto">
          <a:xfrm>
            <a:off x="5715000" y="3429000"/>
            <a:ext cx="1447800" cy="228600"/>
          </a:xfrm>
          <a:prstGeom prst="rect">
            <a:avLst/>
          </a:prstGeom>
          <a:noFill/>
          <a:ln w="9525">
            <a:noFill/>
            <a:miter lim="800000"/>
            <a:headEnd/>
            <a:tailEnd/>
          </a:ln>
        </p:spPr>
        <p:txBody>
          <a:bodyPr/>
          <a:lstStyle/>
          <a:p>
            <a:pPr marL="225425" indent="-225425" algn="ctr">
              <a:spcBef>
                <a:spcPct val="20000"/>
              </a:spcBef>
              <a:buClr>
                <a:schemeClr val="bg1"/>
              </a:buClr>
            </a:pPr>
            <a:r>
              <a:rPr lang="en-US" sz="1400">
                <a:latin typeface="Arial" pitchFamily="34" charset="0"/>
              </a:rPr>
              <a:t>vs.</a:t>
            </a:r>
          </a:p>
        </p:txBody>
      </p:sp>
      <p:sp>
        <p:nvSpPr>
          <p:cNvPr id="20511" name="Line 325"/>
          <p:cNvSpPr>
            <a:spLocks noChangeShapeType="1"/>
          </p:cNvSpPr>
          <p:nvPr/>
        </p:nvSpPr>
        <p:spPr bwMode="auto">
          <a:xfrm>
            <a:off x="6705600" y="3581400"/>
            <a:ext cx="1981200" cy="0"/>
          </a:xfrm>
          <a:prstGeom prst="line">
            <a:avLst/>
          </a:prstGeom>
          <a:noFill/>
          <a:ln w="9525">
            <a:solidFill>
              <a:schemeClr val="tx1"/>
            </a:solidFill>
            <a:prstDash val="sysDot"/>
            <a:round/>
            <a:headEnd/>
            <a:tailEnd/>
          </a:ln>
        </p:spPr>
        <p:txBody>
          <a:bodyPr>
            <a:spAutoFit/>
          </a:bodyPr>
          <a:lstStyle/>
          <a:p>
            <a:endParaRPr lang="en-US"/>
          </a:p>
        </p:txBody>
      </p:sp>
      <p:grpSp>
        <p:nvGrpSpPr>
          <p:cNvPr id="764" name="Group 172"/>
          <p:cNvGrpSpPr>
            <a:grpSpLocks/>
          </p:cNvGrpSpPr>
          <p:nvPr/>
        </p:nvGrpSpPr>
        <p:grpSpPr bwMode="auto">
          <a:xfrm>
            <a:off x="4473498" y="4373136"/>
            <a:ext cx="808038" cy="887413"/>
            <a:chOff x="367" y="2730"/>
            <a:chExt cx="985" cy="1081"/>
          </a:xfrm>
        </p:grpSpPr>
        <p:sp>
          <p:nvSpPr>
            <p:cNvPr id="765" name="Freeform 173"/>
            <p:cNvSpPr>
              <a:spLocks/>
            </p:cNvSpPr>
            <p:nvPr/>
          </p:nvSpPr>
          <p:spPr bwMode="auto">
            <a:xfrm>
              <a:off x="367" y="2730"/>
              <a:ext cx="313" cy="1081"/>
            </a:xfrm>
            <a:custGeom>
              <a:avLst/>
              <a:gdLst>
                <a:gd name="T0" fmla="*/ 0 w 313"/>
                <a:gd name="T1" fmla="*/ 0 h 1081"/>
                <a:gd name="T2" fmla="*/ 312 w 313"/>
                <a:gd name="T3" fmla="*/ 0 h 1081"/>
                <a:gd name="T4" fmla="*/ 312 w 313"/>
                <a:gd name="T5" fmla="*/ 1080 h 1081"/>
                <a:gd name="T6" fmla="*/ 0 w 313"/>
                <a:gd name="T7" fmla="*/ 1080 h 1081"/>
                <a:gd name="T8" fmla="*/ 0 w 313"/>
                <a:gd name="T9" fmla="*/ 0 h 1081"/>
                <a:gd name="T10" fmla="*/ 0 60000 65536"/>
                <a:gd name="T11" fmla="*/ 0 60000 65536"/>
                <a:gd name="T12" fmla="*/ 0 60000 65536"/>
                <a:gd name="T13" fmla="*/ 0 60000 65536"/>
                <a:gd name="T14" fmla="*/ 0 60000 65536"/>
                <a:gd name="T15" fmla="*/ 0 w 313"/>
                <a:gd name="T16" fmla="*/ 0 h 1081"/>
                <a:gd name="T17" fmla="*/ 313 w 313"/>
                <a:gd name="T18" fmla="*/ 1081 h 1081"/>
              </a:gdLst>
              <a:ahLst/>
              <a:cxnLst>
                <a:cxn ang="T10">
                  <a:pos x="T0" y="T1"/>
                </a:cxn>
                <a:cxn ang="T11">
                  <a:pos x="T2" y="T3"/>
                </a:cxn>
                <a:cxn ang="T12">
                  <a:pos x="T4" y="T5"/>
                </a:cxn>
                <a:cxn ang="T13">
                  <a:pos x="T6" y="T7"/>
                </a:cxn>
                <a:cxn ang="T14">
                  <a:pos x="T8" y="T9"/>
                </a:cxn>
              </a:cxnLst>
              <a:rect l="T15" t="T16" r="T17" b="T18"/>
              <a:pathLst>
                <a:path w="313" h="1081">
                  <a:moveTo>
                    <a:pt x="0" y="0"/>
                  </a:moveTo>
                  <a:lnTo>
                    <a:pt x="312" y="0"/>
                  </a:lnTo>
                  <a:lnTo>
                    <a:pt x="312"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6" name="Freeform 174"/>
            <p:cNvSpPr>
              <a:spLocks/>
            </p:cNvSpPr>
            <p:nvPr/>
          </p:nvSpPr>
          <p:spPr bwMode="auto">
            <a:xfrm>
              <a:off x="1039" y="2730"/>
              <a:ext cx="313" cy="1081"/>
            </a:xfrm>
            <a:custGeom>
              <a:avLst/>
              <a:gdLst>
                <a:gd name="T0" fmla="*/ 0 w 313"/>
                <a:gd name="T1" fmla="*/ 0 h 1081"/>
                <a:gd name="T2" fmla="*/ 312 w 313"/>
                <a:gd name="T3" fmla="*/ 0 h 1081"/>
                <a:gd name="T4" fmla="*/ 312 w 313"/>
                <a:gd name="T5" fmla="*/ 1080 h 1081"/>
                <a:gd name="T6" fmla="*/ 0 w 313"/>
                <a:gd name="T7" fmla="*/ 1080 h 1081"/>
                <a:gd name="T8" fmla="*/ 0 w 313"/>
                <a:gd name="T9" fmla="*/ 0 h 1081"/>
                <a:gd name="T10" fmla="*/ 0 60000 65536"/>
                <a:gd name="T11" fmla="*/ 0 60000 65536"/>
                <a:gd name="T12" fmla="*/ 0 60000 65536"/>
                <a:gd name="T13" fmla="*/ 0 60000 65536"/>
                <a:gd name="T14" fmla="*/ 0 60000 65536"/>
                <a:gd name="T15" fmla="*/ 0 w 313"/>
                <a:gd name="T16" fmla="*/ 0 h 1081"/>
                <a:gd name="T17" fmla="*/ 313 w 313"/>
                <a:gd name="T18" fmla="*/ 1081 h 1081"/>
              </a:gdLst>
              <a:ahLst/>
              <a:cxnLst>
                <a:cxn ang="T10">
                  <a:pos x="T0" y="T1"/>
                </a:cxn>
                <a:cxn ang="T11">
                  <a:pos x="T2" y="T3"/>
                </a:cxn>
                <a:cxn ang="T12">
                  <a:pos x="T4" y="T5"/>
                </a:cxn>
                <a:cxn ang="T13">
                  <a:pos x="T6" y="T7"/>
                </a:cxn>
                <a:cxn ang="T14">
                  <a:pos x="T8" y="T9"/>
                </a:cxn>
              </a:cxnLst>
              <a:rect l="T15" t="T16" r="T17" b="T18"/>
              <a:pathLst>
                <a:path w="313" h="1081">
                  <a:moveTo>
                    <a:pt x="0" y="0"/>
                  </a:moveTo>
                  <a:lnTo>
                    <a:pt x="312" y="0"/>
                  </a:lnTo>
                  <a:lnTo>
                    <a:pt x="312"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767" name="Group 175"/>
            <p:cNvGrpSpPr>
              <a:grpSpLocks/>
            </p:cNvGrpSpPr>
            <p:nvPr/>
          </p:nvGrpSpPr>
          <p:grpSpPr bwMode="auto">
            <a:xfrm>
              <a:off x="1207" y="3019"/>
              <a:ext cx="96" cy="660"/>
              <a:chOff x="2148" y="2893"/>
              <a:chExt cx="96" cy="660"/>
            </a:xfrm>
          </p:grpSpPr>
          <p:sp>
            <p:nvSpPr>
              <p:cNvPr id="882" name="Line 176"/>
              <p:cNvSpPr>
                <a:spLocks noChangeShapeType="1"/>
              </p:cNvSpPr>
              <p:nvPr/>
            </p:nvSpPr>
            <p:spPr bwMode="auto">
              <a:xfrm>
                <a:off x="2148"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3" name="Line 177"/>
              <p:cNvSpPr>
                <a:spLocks noChangeShapeType="1"/>
              </p:cNvSpPr>
              <p:nvPr/>
            </p:nvSpPr>
            <p:spPr bwMode="auto">
              <a:xfrm>
                <a:off x="2148"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4" name="Line 178"/>
              <p:cNvSpPr>
                <a:spLocks noChangeShapeType="1"/>
              </p:cNvSpPr>
              <p:nvPr/>
            </p:nvSpPr>
            <p:spPr bwMode="auto">
              <a:xfrm>
                <a:off x="2148"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5" name="Line 179"/>
              <p:cNvSpPr>
                <a:spLocks noChangeShapeType="1"/>
              </p:cNvSpPr>
              <p:nvPr/>
            </p:nvSpPr>
            <p:spPr bwMode="auto">
              <a:xfrm>
                <a:off x="2148"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6" name="Line 180"/>
              <p:cNvSpPr>
                <a:spLocks noChangeShapeType="1"/>
              </p:cNvSpPr>
              <p:nvPr/>
            </p:nvSpPr>
            <p:spPr bwMode="auto">
              <a:xfrm>
                <a:off x="2148"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7" name="Line 181"/>
              <p:cNvSpPr>
                <a:spLocks noChangeShapeType="1"/>
              </p:cNvSpPr>
              <p:nvPr/>
            </p:nvSpPr>
            <p:spPr bwMode="auto">
              <a:xfrm>
                <a:off x="2148"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8" name="Line 182"/>
              <p:cNvSpPr>
                <a:spLocks noChangeShapeType="1"/>
              </p:cNvSpPr>
              <p:nvPr/>
            </p:nvSpPr>
            <p:spPr bwMode="auto">
              <a:xfrm>
                <a:off x="2148"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9" name="Line 183"/>
              <p:cNvSpPr>
                <a:spLocks noChangeShapeType="1"/>
              </p:cNvSpPr>
              <p:nvPr/>
            </p:nvSpPr>
            <p:spPr bwMode="auto">
              <a:xfrm>
                <a:off x="2148"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0" name="Line 184"/>
              <p:cNvSpPr>
                <a:spLocks noChangeShapeType="1"/>
              </p:cNvSpPr>
              <p:nvPr/>
            </p:nvSpPr>
            <p:spPr bwMode="auto">
              <a:xfrm>
                <a:off x="2148"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1" name="Line 185"/>
              <p:cNvSpPr>
                <a:spLocks noChangeShapeType="1"/>
              </p:cNvSpPr>
              <p:nvPr/>
            </p:nvSpPr>
            <p:spPr bwMode="auto">
              <a:xfrm>
                <a:off x="2148"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2" name="Line 186"/>
              <p:cNvSpPr>
                <a:spLocks noChangeShapeType="1"/>
              </p:cNvSpPr>
              <p:nvPr/>
            </p:nvSpPr>
            <p:spPr bwMode="auto">
              <a:xfrm>
                <a:off x="2148"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3" name="Line 187"/>
              <p:cNvSpPr>
                <a:spLocks noChangeShapeType="1"/>
              </p:cNvSpPr>
              <p:nvPr/>
            </p:nvSpPr>
            <p:spPr bwMode="auto">
              <a:xfrm>
                <a:off x="2148"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4" name="Line 188"/>
              <p:cNvSpPr>
                <a:spLocks noChangeShapeType="1"/>
              </p:cNvSpPr>
              <p:nvPr/>
            </p:nvSpPr>
            <p:spPr bwMode="auto">
              <a:xfrm>
                <a:off x="2148"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5" name="Line 189"/>
              <p:cNvSpPr>
                <a:spLocks noChangeShapeType="1"/>
              </p:cNvSpPr>
              <p:nvPr/>
            </p:nvSpPr>
            <p:spPr bwMode="auto">
              <a:xfrm>
                <a:off x="2148"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6" name="Line 190"/>
              <p:cNvSpPr>
                <a:spLocks noChangeShapeType="1"/>
              </p:cNvSpPr>
              <p:nvPr/>
            </p:nvSpPr>
            <p:spPr bwMode="auto">
              <a:xfrm>
                <a:off x="2148"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7" name="Line 191"/>
              <p:cNvSpPr>
                <a:spLocks noChangeShapeType="1"/>
              </p:cNvSpPr>
              <p:nvPr/>
            </p:nvSpPr>
            <p:spPr bwMode="auto">
              <a:xfrm>
                <a:off x="2148"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8" name="Line 192"/>
              <p:cNvSpPr>
                <a:spLocks noChangeShapeType="1"/>
              </p:cNvSpPr>
              <p:nvPr/>
            </p:nvSpPr>
            <p:spPr bwMode="auto">
              <a:xfrm>
                <a:off x="2148"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9" name="Line 193"/>
              <p:cNvSpPr>
                <a:spLocks noChangeShapeType="1"/>
              </p:cNvSpPr>
              <p:nvPr/>
            </p:nvSpPr>
            <p:spPr bwMode="auto">
              <a:xfrm>
                <a:off x="2148"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0" name="Line 194"/>
              <p:cNvSpPr>
                <a:spLocks noChangeShapeType="1"/>
              </p:cNvSpPr>
              <p:nvPr/>
            </p:nvSpPr>
            <p:spPr bwMode="auto">
              <a:xfrm>
                <a:off x="2148"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1" name="Line 195"/>
              <p:cNvSpPr>
                <a:spLocks noChangeShapeType="1"/>
              </p:cNvSpPr>
              <p:nvPr/>
            </p:nvSpPr>
            <p:spPr bwMode="auto">
              <a:xfrm>
                <a:off x="2148"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2" name="Line 196"/>
              <p:cNvSpPr>
                <a:spLocks noChangeShapeType="1"/>
              </p:cNvSpPr>
              <p:nvPr/>
            </p:nvSpPr>
            <p:spPr bwMode="auto">
              <a:xfrm>
                <a:off x="2148"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3" name="Line 197"/>
              <p:cNvSpPr>
                <a:spLocks noChangeShapeType="1"/>
              </p:cNvSpPr>
              <p:nvPr/>
            </p:nvSpPr>
            <p:spPr bwMode="auto">
              <a:xfrm>
                <a:off x="2148"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4" name="Line 198"/>
              <p:cNvSpPr>
                <a:spLocks noChangeShapeType="1"/>
              </p:cNvSpPr>
              <p:nvPr/>
            </p:nvSpPr>
            <p:spPr bwMode="auto">
              <a:xfrm>
                <a:off x="2148"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5" name="Line 199"/>
              <p:cNvSpPr>
                <a:spLocks noChangeShapeType="1"/>
              </p:cNvSpPr>
              <p:nvPr/>
            </p:nvSpPr>
            <p:spPr bwMode="auto">
              <a:xfrm>
                <a:off x="2148"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6" name="Line 200"/>
              <p:cNvSpPr>
                <a:spLocks noChangeShapeType="1"/>
              </p:cNvSpPr>
              <p:nvPr/>
            </p:nvSpPr>
            <p:spPr bwMode="auto">
              <a:xfrm>
                <a:off x="2148"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7" name="Line 201"/>
              <p:cNvSpPr>
                <a:spLocks noChangeShapeType="1"/>
              </p:cNvSpPr>
              <p:nvPr/>
            </p:nvSpPr>
            <p:spPr bwMode="auto">
              <a:xfrm>
                <a:off x="2148"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8" name="Line 202"/>
              <p:cNvSpPr>
                <a:spLocks noChangeShapeType="1"/>
              </p:cNvSpPr>
              <p:nvPr/>
            </p:nvSpPr>
            <p:spPr bwMode="auto">
              <a:xfrm>
                <a:off x="2148"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68" name="Group 203"/>
            <p:cNvGrpSpPr>
              <a:grpSpLocks/>
            </p:cNvGrpSpPr>
            <p:nvPr/>
          </p:nvGrpSpPr>
          <p:grpSpPr bwMode="auto">
            <a:xfrm>
              <a:off x="1087" y="3019"/>
              <a:ext cx="96" cy="660"/>
              <a:chOff x="2028" y="2893"/>
              <a:chExt cx="96" cy="660"/>
            </a:xfrm>
          </p:grpSpPr>
          <p:sp>
            <p:nvSpPr>
              <p:cNvPr id="855" name="Line 204"/>
              <p:cNvSpPr>
                <a:spLocks noChangeShapeType="1"/>
              </p:cNvSpPr>
              <p:nvPr/>
            </p:nvSpPr>
            <p:spPr bwMode="auto">
              <a:xfrm>
                <a:off x="2028"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6" name="Line 205"/>
              <p:cNvSpPr>
                <a:spLocks noChangeShapeType="1"/>
              </p:cNvSpPr>
              <p:nvPr/>
            </p:nvSpPr>
            <p:spPr bwMode="auto">
              <a:xfrm>
                <a:off x="2028"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7" name="Line 206"/>
              <p:cNvSpPr>
                <a:spLocks noChangeShapeType="1"/>
              </p:cNvSpPr>
              <p:nvPr/>
            </p:nvSpPr>
            <p:spPr bwMode="auto">
              <a:xfrm>
                <a:off x="2028"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8" name="Line 207"/>
              <p:cNvSpPr>
                <a:spLocks noChangeShapeType="1"/>
              </p:cNvSpPr>
              <p:nvPr/>
            </p:nvSpPr>
            <p:spPr bwMode="auto">
              <a:xfrm>
                <a:off x="2028"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9" name="Line 208"/>
              <p:cNvSpPr>
                <a:spLocks noChangeShapeType="1"/>
              </p:cNvSpPr>
              <p:nvPr/>
            </p:nvSpPr>
            <p:spPr bwMode="auto">
              <a:xfrm>
                <a:off x="2028"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0" name="Line 209"/>
              <p:cNvSpPr>
                <a:spLocks noChangeShapeType="1"/>
              </p:cNvSpPr>
              <p:nvPr/>
            </p:nvSpPr>
            <p:spPr bwMode="auto">
              <a:xfrm>
                <a:off x="2028"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1" name="Line 210"/>
              <p:cNvSpPr>
                <a:spLocks noChangeShapeType="1"/>
              </p:cNvSpPr>
              <p:nvPr/>
            </p:nvSpPr>
            <p:spPr bwMode="auto">
              <a:xfrm>
                <a:off x="2028"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2" name="Line 211"/>
              <p:cNvSpPr>
                <a:spLocks noChangeShapeType="1"/>
              </p:cNvSpPr>
              <p:nvPr/>
            </p:nvSpPr>
            <p:spPr bwMode="auto">
              <a:xfrm>
                <a:off x="2028"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3" name="Line 212"/>
              <p:cNvSpPr>
                <a:spLocks noChangeShapeType="1"/>
              </p:cNvSpPr>
              <p:nvPr/>
            </p:nvSpPr>
            <p:spPr bwMode="auto">
              <a:xfrm>
                <a:off x="2028"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4" name="Line 213"/>
              <p:cNvSpPr>
                <a:spLocks noChangeShapeType="1"/>
              </p:cNvSpPr>
              <p:nvPr/>
            </p:nvSpPr>
            <p:spPr bwMode="auto">
              <a:xfrm>
                <a:off x="2028"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5" name="Line 214"/>
              <p:cNvSpPr>
                <a:spLocks noChangeShapeType="1"/>
              </p:cNvSpPr>
              <p:nvPr/>
            </p:nvSpPr>
            <p:spPr bwMode="auto">
              <a:xfrm>
                <a:off x="2028"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6" name="Line 215"/>
              <p:cNvSpPr>
                <a:spLocks noChangeShapeType="1"/>
              </p:cNvSpPr>
              <p:nvPr/>
            </p:nvSpPr>
            <p:spPr bwMode="auto">
              <a:xfrm>
                <a:off x="2028"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7" name="Line 216"/>
              <p:cNvSpPr>
                <a:spLocks noChangeShapeType="1"/>
              </p:cNvSpPr>
              <p:nvPr/>
            </p:nvSpPr>
            <p:spPr bwMode="auto">
              <a:xfrm>
                <a:off x="2028"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8" name="Line 217"/>
              <p:cNvSpPr>
                <a:spLocks noChangeShapeType="1"/>
              </p:cNvSpPr>
              <p:nvPr/>
            </p:nvSpPr>
            <p:spPr bwMode="auto">
              <a:xfrm>
                <a:off x="2028"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9" name="Line 218"/>
              <p:cNvSpPr>
                <a:spLocks noChangeShapeType="1"/>
              </p:cNvSpPr>
              <p:nvPr/>
            </p:nvSpPr>
            <p:spPr bwMode="auto">
              <a:xfrm>
                <a:off x="2028"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0" name="Line 219"/>
              <p:cNvSpPr>
                <a:spLocks noChangeShapeType="1"/>
              </p:cNvSpPr>
              <p:nvPr/>
            </p:nvSpPr>
            <p:spPr bwMode="auto">
              <a:xfrm>
                <a:off x="2028"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1" name="Line 220"/>
              <p:cNvSpPr>
                <a:spLocks noChangeShapeType="1"/>
              </p:cNvSpPr>
              <p:nvPr/>
            </p:nvSpPr>
            <p:spPr bwMode="auto">
              <a:xfrm>
                <a:off x="2028"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2" name="Line 221"/>
              <p:cNvSpPr>
                <a:spLocks noChangeShapeType="1"/>
              </p:cNvSpPr>
              <p:nvPr/>
            </p:nvSpPr>
            <p:spPr bwMode="auto">
              <a:xfrm>
                <a:off x="2028"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3" name="Line 222"/>
              <p:cNvSpPr>
                <a:spLocks noChangeShapeType="1"/>
              </p:cNvSpPr>
              <p:nvPr/>
            </p:nvSpPr>
            <p:spPr bwMode="auto">
              <a:xfrm>
                <a:off x="2028"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4" name="Line 223"/>
              <p:cNvSpPr>
                <a:spLocks noChangeShapeType="1"/>
              </p:cNvSpPr>
              <p:nvPr/>
            </p:nvSpPr>
            <p:spPr bwMode="auto">
              <a:xfrm>
                <a:off x="2028"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5" name="Line 224"/>
              <p:cNvSpPr>
                <a:spLocks noChangeShapeType="1"/>
              </p:cNvSpPr>
              <p:nvPr/>
            </p:nvSpPr>
            <p:spPr bwMode="auto">
              <a:xfrm>
                <a:off x="2028"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6" name="Line 225"/>
              <p:cNvSpPr>
                <a:spLocks noChangeShapeType="1"/>
              </p:cNvSpPr>
              <p:nvPr/>
            </p:nvSpPr>
            <p:spPr bwMode="auto">
              <a:xfrm>
                <a:off x="2028"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7" name="Line 226"/>
              <p:cNvSpPr>
                <a:spLocks noChangeShapeType="1"/>
              </p:cNvSpPr>
              <p:nvPr/>
            </p:nvSpPr>
            <p:spPr bwMode="auto">
              <a:xfrm>
                <a:off x="2028"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8" name="Line 227"/>
              <p:cNvSpPr>
                <a:spLocks noChangeShapeType="1"/>
              </p:cNvSpPr>
              <p:nvPr/>
            </p:nvSpPr>
            <p:spPr bwMode="auto">
              <a:xfrm>
                <a:off x="2028"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9" name="Line 228"/>
              <p:cNvSpPr>
                <a:spLocks noChangeShapeType="1"/>
              </p:cNvSpPr>
              <p:nvPr/>
            </p:nvSpPr>
            <p:spPr bwMode="auto">
              <a:xfrm>
                <a:off x="2028"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0" name="Line 229"/>
              <p:cNvSpPr>
                <a:spLocks noChangeShapeType="1"/>
              </p:cNvSpPr>
              <p:nvPr/>
            </p:nvSpPr>
            <p:spPr bwMode="auto">
              <a:xfrm>
                <a:off x="2028"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1" name="Line 230"/>
              <p:cNvSpPr>
                <a:spLocks noChangeShapeType="1"/>
              </p:cNvSpPr>
              <p:nvPr/>
            </p:nvSpPr>
            <p:spPr bwMode="auto">
              <a:xfrm>
                <a:off x="2028"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69" name="Freeform 231"/>
            <p:cNvSpPr>
              <a:spLocks/>
            </p:cNvSpPr>
            <p:nvPr/>
          </p:nvSpPr>
          <p:spPr bwMode="auto">
            <a:xfrm>
              <a:off x="679" y="2730"/>
              <a:ext cx="361" cy="1081"/>
            </a:xfrm>
            <a:custGeom>
              <a:avLst/>
              <a:gdLst>
                <a:gd name="T0" fmla="*/ 0 w 361"/>
                <a:gd name="T1" fmla="*/ 0 h 1081"/>
                <a:gd name="T2" fmla="*/ 360 w 361"/>
                <a:gd name="T3" fmla="*/ 0 h 1081"/>
                <a:gd name="T4" fmla="*/ 360 w 361"/>
                <a:gd name="T5" fmla="*/ 1080 h 1081"/>
                <a:gd name="T6" fmla="*/ 0 w 361"/>
                <a:gd name="T7" fmla="*/ 1080 h 1081"/>
                <a:gd name="T8" fmla="*/ 0 w 361"/>
                <a:gd name="T9" fmla="*/ 0 h 1081"/>
                <a:gd name="T10" fmla="*/ 0 60000 65536"/>
                <a:gd name="T11" fmla="*/ 0 60000 65536"/>
                <a:gd name="T12" fmla="*/ 0 60000 65536"/>
                <a:gd name="T13" fmla="*/ 0 60000 65536"/>
                <a:gd name="T14" fmla="*/ 0 60000 65536"/>
                <a:gd name="T15" fmla="*/ 0 w 361"/>
                <a:gd name="T16" fmla="*/ 0 h 1081"/>
                <a:gd name="T17" fmla="*/ 361 w 361"/>
                <a:gd name="T18" fmla="*/ 1081 h 1081"/>
              </a:gdLst>
              <a:ahLst/>
              <a:cxnLst>
                <a:cxn ang="T10">
                  <a:pos x="T0" y="T1"/>
                </a:cxn>
                <a:cxn ang="T11">
                  <a:pos x="T2" y="T3"/>
                </a:cxn>
                <a:cxn ang="T12">
                  <a:pos x="T4" y="T5"/>
                </a:cxn>
                <a:cxn ang="T13">
                  <a:pos x="T6" y="T7"/>
                </a:cxn>
                <a:cxn ang="T14">
                  <a:pos x="T8" y="T9"/>
                </a:cxn>
              </a:cxnLst>
              <a:rect l="T15" t="T16" r="T17" b="T18"/>
              <a:pathLst>
                <a:path w="361" h="1081">
                  <a:moveTo>
                    <a:pt x="0" y="0"/>
                  </a:moveTo>
                  <a:lnTo>
                    <a:pt x="360" y="0"/>
                  </a:lnTo>
                  <a:lnTo>
                    <a:pt x="360"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770" name="Group 232"/>
            <p:cNvGrpSpPr>
              <a:grpSpLocks/>
            </p:cNvGrpSpPr>
            <p:nvPr/>
          </p:nvGrpSpPr>
          <p:grpSpPr bwMode="auto">
            <a:xfrm>
              <a:off x="739" y="2808"/>
              <a:ext cx="98" cy="168"/>
              <a:chOff x="1680" y="2682"/>
              <a:chExt cx="98" cy="168"/>
            </a:xfrm>
          </p:grpSpPr>
          <p:sp>
            <p:nvSpPr>
              <p:cNvPr id="827" name="Rectangle 233"/>
              <p:cNvSpPr>
                <a:spLocks noChangeArrowheads="1"/>
              </p:cNvSpPr>
              <p:nvPr/>
            </p:nvSpPr>
            <p:spPr bwMode="auto">
              <a:xfrm>
                <a:off x="1680" y="2682"/>
                <a:ext cx="96" cy="168"/>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8" name="Rectangle 234"/>
              <p:cNvSpPr>
                <a:spLocks noChangeArrowheads="1"/>
              </p:cNvSpPr>
              <p:nvPr/>
            </p:nvSpPr>
            <p:spPr bwMode="auto">
              <a:xfrm>
                <a:off x="1746" y="2702"/>
                <a:ext cx="23" cy="24"/>
              </a:xfrm>
              <a:prstGeom prst="rect">
                <a:avLst/>
              </a:prstGeom>
              <a:solidFill>
                <a:srgbClr val="FC0128"/>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829" name="Group 235"/>
              <p:cNvGrpSpPr>
                <a:grpSpLocks/>
              </p:cNvGrpSpPr>
              <p:nvPr/>
            </p:nvGrpSpPr>
            <p:grpSpPr bwMode="auto">
              <a:xfrm>
                <a:off x="1685" y="2817"/>
                <a:ext cx="90" cy="30"/>
                <a:chOff x="1685" y="2817"/>
                <a:chExt cx="90" cy="30"/>
              </a:xfrm>
            </p:grpSpPr>
            <p:sp>
              <p:nvSpPr>
                <p:cNvPr id="847" name="Rectangle 236"/>
                <p:cNvSpPr>
                  <a:spLocks noChangeArrowheads="1"/>
                </p:cNvSpPr>
                <p:nvPr/>
              </p:nvSpPr>
              <p:spPr bwMode="auto">
                <a:xfrm>
                  <a:off x="1685" y="2817"/>
                  <a:ext cx="85" cy="27"/>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8" name="Rectangle 237"/>
                <p:cNvSpPr>
                  <a:spLocks noChangeArrowheads="1"/>
                </p:cNvSpPr>
                <p:nvPr/>
              </p:nvSpPr>
              <p:spPr bwMode="auto">
                <a:xfrm>
                  <a:off x="1759"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9" name="Rectangle 238"/>
                <p:cNvSpPr>
                  <a:spLocks noChangeArrowheads="1"/>
                </p:cNvSpPr>
                <p:nvPr/>
              </p:nvSpPr>
              <p:spPr bwMode="auto">
                <a:xfrm>
                  <a:off x="1747"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0" name="Rectangle 239"/>
                <p:cNvSpPr>
                  <a:spLocks noChangeArrowheads="1"/>
                </p:cNvSpPr>
                <p:nvPr/>
              </p:nvSpPr>
              <p:spPr bwMode="auto">
                <a:xfrm>
                  <a:off x="1735"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1" name="Rectangle 240"/>
                <p:cNvSpPr>
                  <a:spLocks noChangeArrowheads="1"/>
                </p:cNvSpPr>
                <p:nvPr/>
              </p:nvSpPr>
              <p:spPr bwMode="auto">
                <a:xfrm>
                  <a:off x="1723"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2" name="Rectangle 241"/>
                <p:cNvSpPr>
                  <a:spLocks noChangeArrowheads="1"/>
                </p:cNvSpPr>
                <p:nvPr/>
              </p:nvSpPr>
              <p:spPr bwMode="auto">
                <a:xfrm>
                  <a:off x="1711"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3" name="Rectangle 242"/>
                <p:cNvSpPr>
                  <a:spLocks noChangeArrowheads="1"/>
                </p:cNvSpPr>
                <p:nvPr/>
              </p:nvSpPr>
              <p:spPr bwMode="auto">
                <a:xfrm>
                  <a:off x="1699"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4" name="Rectangle 243"/>
                <p:cNvSpPr>
                  <a:spLocks noChangeArrowheads="1"/>
                </p:cNvSpPr>
                <p:nvPr/>
              </p:nvSpPr>
              <p:spPr bwMode="auto">
                <a:xfrm>
                  <a:off x="1687"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830" name="Group 244"/>
              <p:cNvGrpSpPr>
                <a:grpSpLocks/>
              </p:cNvGrpSpPr>
              <p:nvPr/>
            </p:nvGrpSpPr>
            <p:grpSpPr bwMode="auto">
              <a:xfrm>
                <a:off x="1685" y="2768"/>
                <a:ext cx="90" cy="30"/>
                <a:chOff x="1685" y="2768"/>
                <a:chExt cx="90" cy="30"/>
              </a:xfrm>
            </p:grpSpPr>
            <p:sp>
              <p:nvSpPr>
                <p:cNvPr id="839" name="Rectangle 245"/>
                <p:cNvSpPr>
                  <a:spLocks noChangeArrowheads="1"/>
                </p:cNvSpPr>
                <p:nvPr/>
              </p:nvSpPr>
              <p:spPr bwMode="auto">
                <a:xfrm>
                  <a:off x="1685" y="2768"/>
                  <a:ext cx="85" cy="27"/>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0" name="Rectangle 246"/>
                <p:cNvSpPr>
                  <a:spLocks noChangeArrowheads="1"/>
                </p:cNvSpPr>
                <p:nvPr/>
              </p:nvSpPr>
              <p:spPr bwMode="auto">
                <a:xfrm>
                  <a:off x="1759"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1" name="Rectangle 247"/>
                <p:cNvSpPr>
                  <a:spLocks noChangeArrowheads="1"/>
                </p:cNvSpPr>
                <p:nvPr/>
              </p:nvSpPr>
              <p:spPr bwMode="auto">
                <a:xfrm>
                  <a:off x="1747"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2" name="Rectangle 248"/>
                <p:cNvSpPr>
                  <a:spLocks noChangeArrowheads="1"/>
                </p:cNvSpPr>
                <p:nvPr/>
              </p:nvSpPr>
              <p:spPr bwMode="auto">
                <a:xfrm>
                  <a:off x="1735"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3" name="Rectangle 249"/>
                <p:cNvSpPr>
                  <a:spLocks noChangeArrowheads="1"/>
                </p:cNvSpPr>
                <p:nvPr/>
              </p:nvSpPr>
              <p:spPr bwMode="auto">
                <a:xfrm>
                  <a:off x="1723"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4" name="Rectangle 250"/>
                <p:cNvSpPr>
                  <a:spLocks noChangeArrowheads="1"/>
                </p:cNvSpPr>
                <p:nvPr/>
              </p:nvSpPr>
              <p:spPr bwMode="auto">
                <a:xfrm>
                  <a:off x="1711"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5" name="Rectangle 251"/>
                <p:cNvSpPr>
                  <a:spLocks noChangeArrowheads="1"/>
                </p:cNvSpPr>
                <p:nvPr/>
              </p:nvSpPr>
              <p:spPr bwMode="auto">
                <a:xfrm>
                  <a:off x="1699"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6" name="Rectangle 252"/>
                <p:cNvSpPr>
                  <a:spLocks noChangeArrowheads="1"/>
                </p:cNvSpPr>
                <p:nvPr/>
              </p:nvSpPr>
              <p:spPr bwMode="auto">
                <a:xfrm>
                  <a:off x="1687"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31" name="Line 253"/>
              <p:cNvSpPr>
                <a:spLocks noChangeShapeType="1"/>
              </p:cNvSpPr>
              <p:nvPr/>
            </p:nvSpPr>
            <p:spPr bwMode="auto">
              <a:xfrm>
                <a:off x="1690" y="2774"/>
                <a:ext cx="72" cy="0"/>
              </a:xfrm>
              <a:prstGeom prst="line">
                <a:avLst/>
              </a:prstGeom>
              <a:noFill/>
              <a:ln w="12700">
                <a:solidFill>
                  <a:srgbClr val="00CC99"/>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2" name="Line 254"/>
              <p:cNvSpPr>
                <a:spLocks noChangeShapeType="1"/>
              </p:cNvSpPr>
              <p:nvPr/>
            </p:nvSpPr>
            <p:spPr bwMode="auto">
              <a:xfrm>
                <a:off x="1690" y="2823"/>
                <a:ext cx="72" cy="0"/>
              </a:xfrm>
              <a:prstGeom prst="line">
                <a:avLst/>
              </a:prstGeom>
              <a:noFill/>
              <a:ln w="12700">
                <a:solidFill>
                  <a:srgbClr val="00CC99"/>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3" name="Rectangle 255"/>
              <p:cNvSpPr>
                <a:spLocks noChangeArrowheads="1"/>
              </p:cNvSpPr>
              <p:nvPr/>
            </p:nvSpPr>
            <p:spPr bwMode="auto">
              <a:xfrm>
                <a:off x="1687" y="2697"/>
                <a:ext cx="47" cy="42"/>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4" name="Rectangle 256"/>
              <p:cNvSpPr>
                <a:spLocks noChangeArrowheads="1"/>
              </p:cNvSpPr>
              <p:nvPr/>
            </p:nvSpPr>
            <p:spPr bwMode="auto">
              <a:xfrm>
                <a:off x="1762"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5" name="Rectangle 257"/>
              <p:cNvSpPr>
                <a:spLocks noChangeArrowheads="1"/>
              </p:cNvSpPr>
              <p:nvPr/>
            </p:nvSpPr>
            <p:spPr bwMode="auto">
              <a:xfrm>
                <a:off x="1750"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6" name="Rectangle 258"/>
              <p:cNvSpPr>
                <a:spLocks noChangeArrowheads="1"/>
              </p:cNvSpPr>
              <p:nvPr/>
            </p:nvSpPr>
            <p:spPr bwMode="auto">
              <a:xfrm>
                <a:off x="1738"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7" name="Rectangle 259"/>
              <p:cNvSpPr>
                <a:spLocks noChangeArrowheads="1"/>
              </p:cNvSpPr>
              <p:nvPr/>
            </p:nvSpPr>
            <p:spPr bwMode="auto">
              <a:xfrm>
                <a:off x="1720" y="2719"/>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8" name="Rectangle 260"/>
              <p:cNvSpPr>
                <a:spLocks noChangeArrowheads="1"/>
              </p:cNvSpPr>
              <p:nvPr/>
            </p:nvSpPr>
            <p:spPr bwMode="auto">
              <a:xfrm>
                <a:off x="1705" y="2719"/>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71" name="Group 261"/>
            <p:cNvGrpSpPr>
              <a:grpSpLocks/>
            </p:cNvGrpSpPr>
            <p:nvPr/>
          </p:nvGrpSpPr>
          <p:grpSpPr bwMode="auto">
            <a:xfrm>
              <a:off x="535" y="3019"/>
              <a:ext cx="96" cy="660"/>
              <a:chOff x="1476" y="2893"/>
              <a:chExt cx="96" cy="660"/>
            </a:xfrm>
          </p:grpSpPr>
          <p:sp>
            <p:nvSpPr>
              <p:cNvPr id="800" name="Line 262"/>
              <p:cNvSpPr>
                <a:spLocks noChangeShapeType="1"/>
              </p:cNvSpPr>
              <p:nvPr/>
            </p:nvSpPr>
            <p:spPr bwMode="auto">
              <a:xfrm>
                <a:off x="1476"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1" name="Line 263"/>
              <p:cNvSpPr>
                <a:spLocks noChangeShapeType="1"/>
              </p:cNvSpPr>
              <p:nvPr/>
            </p:nvSpPr>
            <p:spPr bwMode="auto">
              <a:xfrm>
                <a:off x="1476"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2" name="Line 264"/>
              <p:cNvSpPr>
                <a:spLocks noChangeShapeType="1"/>
              </p:cNvSpPr>
              <p:nvPr/>
            </p:nvSpPr>
            <p:spPr bwMode="auto">
              <a:xfrm>
                <a:off x="1476"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3" name="Line 265"/>
              <p:cNvSpPr>
                <a:spLocks noChangeShapeType="1"/>
              </p:cNvSpPr>
              <p:nvPr/>
            </p:nvSpPr>
            <p:spPr bwMode="auto">
              <a:xfrm>
                <a:off x="1476"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4" name="Line 266"/>
              <p:cNvSpPr>
                <a:spLocks noChangeShapeType="1"/>
              </p:cNvSpPr>
              <p:nvPr/>
            </p:nvSpPr>
            <p:spPr bwMode="auto">
              <a:xfrm>
                <a:off x="1476"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5" name="Line 267"/>
              <p:cNvSpPr>
                <a:spLocks noChangeShapeType="1"/>
              </p:cNvSpPr>
              <p:nvPr/>
            </p:nvSpPr>
            <p:spPr bwMode="auto">
              <a:xfrm>
                <a:off x="1476"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6" name="Line 268"/>
              <p:cNvSpPr>
                <a:spLocks noChangeShapeType="1"/>
              </p:cNvSpPr>
              <p:nvPr/>
            </p:nvSpPr>
            <p:spPr bwMode="auto">
              <a:xfrm>
                <a:off x="1476"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7" name="Line 269"/>
              <p:cNvSpPr>
                <a:spLocks noChangeShapeType="1"/>
              </p:cNvSpPr>
              <p:nvPr/>
            </p:nvSpPr>
            <p:spPr bwMode="auto">
              <a:xfrm>
                <a:off x="1476"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8" name="Line 270"/>
              <p:cNvSpPr>
                <a:spLocks noChangeShapeType="1"/>
              </p:cNvSpPr>
              <p:nvPr/>
            </p:nvSpPr>
            <p:spPr bwMode="auto">
              <a:xfrm>
                <a:off x="1476"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9" name="Line 271"/>
              <p:cNvSpPr>
                <a:spLocks noChangeShapeType="1"/>
              </p:cNvSpPr>
              <p:nvPr/>
            </p:nvSpPr>
            <p:spPr bwMode="auto">
              <a:xfrm>
                <a:off x="1476"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0" name="Line 272"/>
              <p:cNvSpPr>
                <a:spLocks noChangeShapeType="1"/>
              </p:cNvSpPr>
              <p:nvPr/>
            </p:nvSpPr>
            <p:spPr bwMode="auto">
              <a:xfrm>
                <a:off x="1476"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1" name="Line 273"/>
              <p:cNvSpPr>
                <a:spLocks noChangeShapeType="1"/>
              </p:cNvSpPr>
              <p:nvPr/>
            </p:nvSpPr>
            <p:spPr bwMode="auto">
              <a:xfrm>
                <a:off x="1476"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2" name="Line 274"/>
              <p:cNvSpPr>
                <a:spLocks noChangeShapeType="1"/>
              </p:cNvSpPr>
              <p:nvPr/>
            </p:nvSpPr>
            <p:spPr bwMode="auto">
              <a:xfrm>
                <a:off x="1476"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3" name="Line 275"/>
              <p:cNvSpPr>
                <a:spLocks noChangeShapeType="1"/>
              </p:cNvSpPr>
              <p:nvPr/>
            </p:nvSpPr>
            <p:spPr bwMode="auto">
              <a:xfrm>
                <a:off x="1476"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4" name="Line 276"/>
              <p:cNvSpPr>
                <a:spLocks noChangeShapeType="1"/>
              </p:cNvSpPr>
              <p:nvPr/>
            </p:nvSpPr>
            <p:spPr bwMode="auto">
              <a:xfrm>
                <a:off x="1476"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5" name="Line 277"/>
              <p:cNvSpPr>
                <a:spLocks noChangeShapeType="1"/>
              </p:cNvSpPr>
              <p:nvPr/>
            </p:nvSpPr>
            <p:spPr bwMode="auto">
              <a:xfrm>
                <a:off x="1476"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6" name="Line 278"/>
              <p:cNvSpPr>
                <a:spLocks noChangeShapeType="1"/>
              </p:cNvSpPr>
              <p:nvPr/>
            </p:nvSpPr>
            <p:spPr bwMode="auto">
              <a:xfrm>
                <a:off x="1476"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7" name="Line 279"/>
              <p:cNvSpPr>
                <a:spLocks noChangeShapeType="1"/>
              </p:cNvSpPr>
              <p:nvPr/>
            </p:nvSpPr>
            <p:spPr bwMode="auto">
              <a:xfrm>
                <a:off x="1476"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8" name="Line 280"/>
              <p:cNvSpPr>
                <a:spLocks noChangeShapeType="1"/>
              </p:cNvSpPr>
              <p:nvPr/>
            </p:nvSpPr>
            <p:spPr bwMode="auto">
              <a:xfrm>
                <a:off x="1476"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9" name="Line 281"/>
              <p:cNvSpPr>
                <a:spLocks noChangeShapeType="1"/>
              </p:cNvSpPr>
              <p:nvPr/>
            </p:nvSpPr>
            <p:spPr bwMode="auto">
              <a:xfrm>
                <a:off x="1476"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0" name="Line 282"/>
              <p:cNvSpPr>
                <a:spLocks noChangeShapeType="1"/>
              </p:cNvSpPr>
              <p:nvPr/>
            </p:nvSpPr>
            <p:spPr bwMode="auto">
              <a:xfrm>
                <a:off x="1476"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1" name="Line 283"/>
              <p:cNvSpPr>
                <a:spLocks noChangeShapeType="1"/>
              </p:cNvSpPr>
              <p:nvPr/>
            </p:nvSpPr>
            <p:spPr bwMode="auto">
              <a:xfrm>
                <a:off x="1476"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2" name="Line 284"/>
              <p:cNvSpPr>
                <a:spLocks noChangeShapeType="1"/>
              </p:cNvSpPr>
              <p:nvPr/>
            </p:nvSpPr>
            <p:spPr bwMode="auto">
              <a:xfrm>
                <a:off x="1476"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3" name="Line 285"/>
              <p:cNvSpPr>
                <a:spLocks noChangeShapeType="1"/>
              </p:cNvSpPr>
              <p:nvPr/>
            </p:nvSpPr>
            <p:spPr bwMode="auto">
              <a:xfrm>
                <a:off x="1476"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4" name="Line 286"/>
              <p:cNvSpPr>
                <a:spLocks noChangeShapeType="1"/>
              </p:cNvSpPr>
              <p:nvPr/>
            </p:nvSpPr>
            <p:spPr bwMode="auto">
              <a:xfrm>
                <a:off x="1476"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5" name="Line 287"/>
              <p:cNvSpPr>
                <a:spLocks noChangeShapeType="1"/>
              </p:cNvSpPr>
              <p:nvPr/>
            </p:nvSpPr>
            <p:spPr bwMode="auto">
              <a:xfrm>
                <a:off x="1476"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6" name="Line 288"/>
              <p:cNvSpPr>
                <a:spLocks noChangeShapeType="1"/>
              </p:cNvSpPr>
              <p:nvPr/>
            </p:nvSpPr>
            <p:spPr bwMode="auto">
              <a:xfrm>
                <a:off x="1476"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72" name="Group 289"/>
            <p:cNvGrpSpPr>
              <a:grpSpLocks/>
            </p:cNvGrpSpPr>
            <p:nvPr/>
          </p:nvGrpSpPr>
          <p:grpSpPr bwMode="auto">
            <a:xfrm>
              <a:off x="415" y="3019"/>
              <a:ext cx="96" cy="660"/>
              <a:chOff x="1356" y="2893"/>
              <a:chExt cx="96" cy="660"/>
            </a:xfrm>
          </p:grpSpPr>
          <p:sp>
            <p:nvSpPr>
              <p:cNvPr id="773" name="Line 290"/>
              <p:cNvSpPr>
                <a:spLocks noChangeShapeType="1"/>
              </p:cNvSpPr>
              <p:nvPr/>
            </p:nvSpPr>
            <p:spPr bwMode="auto">
              <a:xfrm>
                <a:off x="1356"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4" name="Line 291"/>
              <p:cNvSpPr>
                <a:spLocks noChangeShapeType="1"/>
              </p:cNvSpPr>
              <p:nvPr/>
            </p:nvSpPr>
            <p:spPr bwMode="auto">
              <a:xfrm>
                <a:off x="1356"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5" name="Line 292"/>
              <p:cNvSpPr>
                <a:spLocks noChangeShapeType="1"/>
              </p:cNvSpPr>
              <p:nvPr/>
            </p:nvSpPr>
            <p:spPr bwMode="auto">
              <a:xfrm>
                <a:off x="1356"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6" name="Line 293"/>
              <p:cNvSpPr>
                <a:spLocks noChangeShapeType="1"/>
              </p:cNvSpPr>
              <p:nvPr/>
            </p:nvSpPr>
            <p:spPr bwMode="auto">
              <a:xfrm>
                <a:off x="1356"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7" name="Line 294"/>
              <p:cNvSpPr>
                <a:spLocks noChangeShapeType="1"/>
              </p:cNvSpPr>
              <p:nvPr/>
            </p:nvSpPr>
            <p:spPr bwMode="auto">
              <a:xfrm>
                <a:off x="1356"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8" name="Line 295"/>
              <p:cNvSpPr>
                <a:spLocks noChangeShapeType="1"/>
              </p:cNvSpPr>
              <p:nvPr/>
            </p:nvSpPr>
            <p:spPr bwMode="auto">
              <a:xfrm>
                <a:off x="1356"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9" name="Line 296"/>
              <p:cNvSpPr>
                <a:spLocks noChangeShapeType="1"/>
              </p:cNvSpPr>
              <p:nvPr/>
            </p:nvSpPr>
            <p:spPr bwMode="auto">
              <a:xfrm>
                <a:off x="1356"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0" name="Line 297"/>
              <p:cNvSpPr>
                <a:spLocks noChangeShapeType="1"/>
              </p:cNvSpPr>
              <p:nvPr/>
            </p:nvSpPr>
            <p:spPr bwMode="auto">
              <a:xfrm>
                <a:off x="1356"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1" name="Line 298"/>
              <p:cNvSpPr>
                <a:spLocks noChangeShapeType="1"/>
              </p:cNvSpPr>
              <p:nvPr/>
            </p:nvSpPr>
            <p:spPr bwMode="auto">
              <a:xfrm>
                <a:off x="1356"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2" name="Line 299"/>
              <p:cNvSpPr>
                <a:spLocks noChangeShapeType="1"/>
              </p:cNvSpPr>
              <p:nvPr/>
            </p:nvSpPr>
            <p:spPr bwMode="auto">
              <a:xfrm>
                <a:off x="1356"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3" name="Line 300"/>
              <p:cNvSpPr>
                <a:spLocks noChangeShapeType="1"/>
              </p:cNvSpPr>
              <p:nvPr/>
            </p:nvSpPr>
            <p:spPr bwMode="auto">
              <a:xfrm>
                <a:off x="1356"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4" name="Line 301"/>
              <p:cNvSpPr>
                <a:spLocks noChangeShapeType="1"/>
              </p:cNvSpPr>
              <p:nvPr/>
            </p:nvSpPr>
            <p:spPr bwMode="auto">
              <a:xfrm>
                <a:off x="1356"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5" name="Line 302"/>
              <p:cNvSpPr>
                <a:spLocks noChangeShapeType="1"/>
              </p:cNvSpPr>
              <p:nvPr/>
            </p:nvSpPr>
            <p:spPr bwMode="auto">
              <a:xfrm>
                <a:off x="1356"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6" name="Line 303"/>
              <p:cNvSpPr>
                <a:spLocks noChangeShapeType="1"/>
              </p:cNvSpPr>
              <p:nvPr/>
            </p:nvSpPr>
            <p:spPr bwMode="auto">
              <a:xfrm>
                <a:off x="1356"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7" name="Line 304"/>
              <p:cNvSpPr>
                <a:spLocks noChangeShapeType="1"/>
              </p:cNvSpPr>
              <p:nvPr/>
            </p:nvSpPr>
            <p:spPr bwMode="auto">
              <a:xfrm>
                <a:off x="1356"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8" name="Line 305"/>
              <p:cNvSpPr>
                <a:spLocks noChangeShapeType="1"/>
              </p:cNvSpPr>
              <p:nvPr/>
            </p:nvSpPr>
            <p:spPr bwMode="auto">
              <a:xfrm>
                <a:off x="1356"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9" name="Line 306"/>
              <p:cNvSpPr>
                <a:spLocks noChangeShapeType="1"/>
              </p:cNvSpPr>
              <p:nvPr/>
            </p:nvSpPr>
            <p:spPr bwMode="auto">
              <a:xfrm>
                <a:off x="1356"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0" name="Line 307"/>
              <p:cNvSpPr>
                <a:spLocks noChangeShapeType="1"/>
              </p:cNvSpPr>
              <p:nvPr/>
            </p:nvSpPr>
            <p:spPr bwMode="auto">
              <a:xfrm>
                <a:off x="1356"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1" name="Line 308"/>
              <p:cNvSpPr>
                <a:spLocks noChangeShapeType="1"/>
              </p:cNvSpPr>
              <p:nvPr/>
            </p:nvSpPr>
            <p:spPr bwMode="auto">
              <a:xfrm>
                <a:off x="1356"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2" name="Line 309"/>
              <p:cNvSpPr>
                <a:spLocks noChangeShapeType="1"/>
              </p:cNvSpPr>
              <p:nvPr/>
            </p:nvSpPr>
            <p:spPr bwMode="auto">
              <a:xfrm>
                <a:off x="1356"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3" name="Line 310"/>
              <p:cNvSpPr>
                <a:spLocks noChangeShapeType="1"/>
              </p:cNvSpPr>
              <p:nvPr/>
            </p:nvSpPr>
            <p:spPr bwMode="auto">
              <a:xfrm>
                <a:off x="1356"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4" name="Line 311"/>
              <p:cNvSpPr>
                <a:spLocks noChangeShapeType="1"/>
              </p:cNvSpPr>
              <p:nvPr/>
            </p:nvSpPr>
            <p:spPr bwMode="auto">
              <a:xfrm>
                <a:off x="1356"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5" name="Line 312"/>
              <p:cNvSpPr>
                <a:spLocks noChangeShapeType="1"/>
              </p:cNvSpPr>
              <p:nvPr/>
            </p:nvSpPr>
            <p:spPr bwMode="auto">
              <a:xfrm>
                <a:off x="1356"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6" name="Line 313"/>
              <p:cNvSpPr>
                <a:spLocks noChangeShapeType="1"/>
              </p:cNvSpPr>
              <p:nvPr/>
            </p:nvSpPr>
            <p:spPr bwMode="auto">
              <a:xfrm>
                <a:off x="1356"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7" name="Line 314"/>
              <p:cNvSpPr>
                <a:spLocks noChangeShapeType="1"/>
              </p:cNvSpPr>
              <p:nvPr/>
            </p:nvSpPr>
            <p:spPr bwMode="auto">
              <a:xfrm>
                <a:off x="1356"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8" name="Line 315"/>
              <p:cNvSpPr>
                <a:spLocks noChangeShapeType="1"/>
              </p:cNvSpPr>
              <p:nvPr/>
            </p:nvSpPr>
            <p:spPr bwMode="auto">
              <a:xfrm>
                <a:off x="1356"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9" name="Line 316"/>
              <p:cNvSpPr>
                <a:spLocks noChangeShapeType="1"/>
              </p:cNvSpPr>
              <p:nvPr/>
            </p:nvSpPr>
            <p:spPr bwMode="auto">
              <a:xfrm>
                <a:off x="1356"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grpSp>
        <p:nvGrpSpPr>
          <p:cNvPr id="1054" name="Group 172"/>
          <p:cNvGrpSpPr>
            <a:grpSpLocks/>
          </p:cNvGrpSpPr>
          <p:nvPr/>
        </p:nvGrpSpPr>
        <p:grpSpPr bwMode="auto">
          <a:xfrm>
            <a:off x="7543800" y="4343400"/>
            <a:ext cx="808038" cy="887413"/>
            <a:chOff x="367" y="2730"/>
            <a:chExt cx="985" cy="1081"/>
          </a:xfrm>
        </p:grpSpPr>
        <p:sp>
          <p:nvSpPr>
            <p:cNvPr id="1055" name="Freeform 173"/>
            <p:cNvSpPr>
              <a:spLocks/>
            </p:cNvSpPr>
            <p:nvPr/>
          </p:nvSpPr>
          <p:spPr bwMode="auto">
            <a:xfrm>
              <a:off x="367" y="2730"/>
              <a:ext cx="313" cy="1081"/>
            </a:xfrm>
            <a:custGeom>
              <a:avLst/>
              <a:gdLst>
                <a:gd name="T0" fmla="*/ 0 w 313"/>
                <a:gd name="T1" fmla="*/ 0 h 1081"/>
                <a:gd name="T2" fmla="*/ 312 w 313"/>
                <a:gd name="T3" fmla="*/ 0 h 1081"/>
                <a:gd name="T4" fmla="*/ 312 w 313"/>
                <a:gd name="T5" fmla="*/ 1080 h 1081"/>
                <a:gd name="T6" fmla="*/ 0 w 313"/>
                <a:gd name="T7" fmla="*/ 1080 h 1081"/>
                <a:gd name="T8" fmla="*/ 0 w 313"/>
                <a:gd name="T9" fmla="*/ 0 h 1081"/>
                <a:gd name="T10" fmla="*/ 0 60000 65536"/>
                <a:gd name="T11" fmla="*/ 0 60000 65536"/>
                <a:gd name="T12" fmla="*/ 0 60000 65536"/>
                <a:gd name="T13" fmla="*/ 0 60000 65536"/>
                <a:gd name="T14" fmla="*/ 0 60000 65536"/>
                <a:gd name="T15" fmla="*/ 0 w 313"/>
                <a:gd name="T16" fmla="*/ 0 h 1081"/>
                <a:gd name="T17" fmla="*/ 313 w 313"/>
                <a:gd name="T18" fmla="*/ 1081 h 1081"/>
              </a:gdLst>
              <a:ahLst/>
              <a:cxnLst>
                <a:cxn ang="T10">
                  <a:pos x="T0" y="T1"/>
                </a:cxn>
                <a:cxn ang="T11">
                  <a:pos x="T2" y="T3"/>
                </a:cxn>
                <a:cxn ang="T12">
                  <a:pos x="T4" y="T5"/>
                </a:cxn>
                <a:cxn ang="T13">
                  <a:pos x="T6" y="T7"/>
                </a:cxn>
                <a:cxn ang="T14">
                  <a:pos x="T8" y="T9"/>
                </a:cxn>
              </a:cxnLst>
              <a:rect l="T15" t="T16" r="T17" b="T18"/>
              <a:pathLst>
                <a:path w="313" h="1081">
                  <a:moveTo>
                    <a:pt x="0" y="0"/>
                  </a:moveTo>
                  <a:lnTo>
                    <a:pt x="312" y="0"/>
                  </a:lnTo>
                  <a:lnTo>
                    <a:pt x="312"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6" name="Freeform 174"/>
            <p:cNvSpPr>
              <a:spLocks/>
            </p:cNvSpPr>
            <p:nvPr/>
          </p:nvSpPr>
          <p:spPr bwMode="auto">
            <a:xfrm>
              <a:off x="1039" y="2730"/>
              <a:ext cx="313" cy="1081"/>
            </a:xfrm>
            <a:custGeom>
              <a:avLst/>
              <a:gdLst>
                <a:gd name="T0" fmla="*/ 0 w 313"/>
                <a:gd name="T1" fmla="*/ 0 h 1081"/>
                <a:gd name="T2" fmla="*/ 312 w 313"/>
                <a:gd name="T3" fmla="*/ 0 h 1081"/>
                <a:gd name="T4" fmla="*/ 312 w 313"/>
                <a:gd name="T5" fmla="*/ 1080 h 1081"/>
                <a:gd name="T6" fmla="*/ 0 w 313"/>
                <a:gd name="T7" fmla="*/ 1080 h 1081"/>
                <a:gd name="T8" fmla="*/ 0 w 313"/>
                <a:gd name="T9" fmla="*/ 0 h 1081"/>
                <a:gd name="T10" fmla="*/ 0 60000 65536"/>
                <a:gd name="T11" fmla="*/ 0 60000 65536"/>
                <a:gd name="T12" fmla="*/ 0 60000 65536"/>
                <a:gd name="T13" fmla="*/ 0 60000 65536"/>
                <a:gd name="T14" fmla="*/ 0 60000 65536"/>
                <a:gd name="T15" fmla="*/ 0 w 313"/>
                <a:gd name="T16" fmla="*/ 0 h 1081"/>
                <a:gd name="T17" fmla="*/ 313 w 313"/>
                <a:gd name="T18" fmla="*/ 1081 h 1081"/>
              </a:gdLst>
              <a:ahLst/>
              <a:cxnLst>
                <a:cxn ang="T10">
                  <a:pos x="T0" y="T1"/>
                </a:cxn>
                <a:cxn ang="T11">
                  <a:pos x="T2" y="T3"/>
                </a:cxn>
                <a:cxn ang="T12">
                  <a:pos x="T4" y="T5"/>
                </a:cxn>
                <a:cxn ang="T13">
                  <a:pos x="T6" y="T7"/>
                </a:cxn>
                <a:cxn ang="T14">
                  <a:pos x="T8" y="T9"/>
                </a:cxn>
              </a:cxnLst>
              <a:rect l="T15" t="T16" r="T17" b="T18"/>
              <a:pathLst>
                <a:path w="313" h="1081">
                  <a:moveTo>
                    <a:pt x="0" y="0"/>
                  </a:moveTo>
                  <a:lnTo>
                    <a:pt x="312" y="0"/>
                  </a:lnTo>
                  <a:lnTo>
                    <a:pt x="312"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057" name="Group 175"/>
            <p:cNvGrpSpPr>
              <a:grpSpLocks/>
            </p:cNvGrpSpPr>
            <p:nvPr/>
          </p:nvGrpSpPr>
          <p:grpSpPr bwMode="auto">
            <a:xfrm>
              <a:off x="1207" y="3019"/>
              <a:ext cx="96" cy="660"/>
              <a:chOff x="2148" y="2893"/>
              <a:chExt cx="96" cy="660"/>
            </a:xfrm>
          </p:grpSpPr>
          <p:sp>
            <p:nvSpPr>
              <p:cNvPr id="1172" name="Line 176"/>
              <p:cNvSpPr>
                <a:spLocks noChangeShapeType="1"/>
              </p:cNvSpPr>
              <p:nvPr/>
            </p:nvSpPr>
            <p:spPr bwMode="auto">
              <a:xfrm>
                <a:off x="2148"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3" name="Line 177"/>
              <p:cNvSpPr>
                <a:spLocks noChangeShapeType="1"/>
              </p:cNvSpPr>
              <p:nvPr/>
            </p:nvSpPr>
            <p:spPr bwMode="auto">
              <a:xfrm>
                <a:off x="2148"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4" name="Line 178"/>
              <p:cNvSpPr>
                <a:spLocks noChangeShapeType="1"/>
              </p:cNvSpPr>
              <p:nvPr/>
            </p:nvSpPr>
            <p:spPr bwMode="auto">
              <a:xfrm>
                <a:off x="2148"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5" name="Line 179"/>
              <p:cNvSpPr>
                <a:spLocks noChangeShapeType="1"/>
              </p:cNvSpPr>
              <p:nvPr/>
            </p:nvSpPr>
            <p:spPr bwMode="auto">
              <a:xfrm>
                <a:off x="2148"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6" name="Line 180"/>
              <p:cNvSpPr>
                <a:spLocks noChangeShapeType="1"/>
              </p:cNvSpPr>
              <p:nvPr/>
            </p:nvSpPr>
            <p:spPr bwMode="auto">
              <a:xfrm>
                <a:off x="2148"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7" name="Line 181"/>
              <p:cNvSpPr>
                <a:spLocks noChangeShapeType="1"/>
              </p:cNvSpPr>
              <p:nvPr/>
            </p:nvSpPr>
            <p:spPr bwMode="auto">
              <a:xfrm>
                <a:off x="2148"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8" name="Line 182"/>
              <p:cNvSpPr>
                <a:spLocks noChangeShapeType="1"/>
              </p:cNvSpPr>
              <p:nvPr/>
            </p:nvSpPr>
            <p:spPr bwMode="auto">
              <a:xfrm>
                <a:off x="2148"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9" name="Line 183"/>
              <p:cNvSpPr>
                <a:spLocks noChangeShapeType="1"/>
              </p:cNvSpPr>
              <p:nvPr/>
            </p:nvSpPr>
            <p:spPr bwMode="auto">
              <a:xfrm>
                <a:off x="2148"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0" name="Line 184"/>
              <p:cNvSpPr>
                <a:spLocks noChangeShapeType="1"/>
              </p:cNvSpPr>
              <p:nvPr/>
            </p:nvSpPr>
            <p:spPr bwMode="auto">
              <a:xfrm>
                <a:off x="2148"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1" name="Line 185"/>
              <p:cNvSpPr>
                <a:spLocks noChangeShapeType="1"/>
              </p:cNvSpPr>
              <p:nvPr/>
            </p:nvSpPr>
            <p:spPr bwMode="auto">
              <a:xfrm>
                <a:off x="2148"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2" name="Line 186"/>
              <p:cNvSpPr>
                <a:spLocks noChangeShapeType="1"/>
              </p:cNvSpPr>
              <p:nvPr/>
            </p:nvSpPr>
            <p:spPr bwMode="auto">
              <a:xfrm>
                <a:off x="2148"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3" name="Line 187"/>
              <p:cNvSpPr>
                <a:spLocks noChangeShapeType="1"/>
              </p:cNvSpPr>
              <p:nvPr/>
            </p:nvSpPr>
            <p:spPr bwMode="auto">
              <a:xfrm>
                <a:off x="2148"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4" name="Line 188"/>
              <p:cNvSpPr>
                <a:spLocks noChangeShapeType="1"/>
              </p:cNvSpPr>
              <p:nvPr/>
            </p:nvSpPr>
            <p:spPr bwMode="auto">
              <a:xfrm>
                <a:off x="2148"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5" name="Line 189"/>
              <p:cNvSpPr>
                <a:spLocks noChangeShapeType="1"/>
              </p:cNvSpPr>
              <p:nvPr/>
            </p:nvSpPr>
            <p:spPr bwMode="auto">
              <a:xfrm>
                <a:off x="2148"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6" name="Line 190"/>
              <p:cNvSpPr>
                <a:spLocks noChangeShapeType="1"/>
              </p:cNvSpPr>
              <p:nvPr/>
            </p:nvSpPr>
            <p:spPr bwMode="auto">
              <a:xfrm>
                <a:off x="2148"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7" name="Line 191"/>
              <p:cNvSpPr>
                <a:spLocks noChangeShapeType="1"/>
              </p:cNvSpPr>
              <p:nvPr/>
            </p:nvSpPr>
            <p:spPr bwMode="auto">
              <a:xfrm>
                <a:off x="2148"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8" name="Line 192"/>
              <p:cNvSpPr>
                <a:spLocks noChangeShapeType="1"/>
              </p:cNvSpPr>
              <p:nvPr/>
            </p:nvSpPr>
            <p:spPr bwMode="auto">
              <a:xfrm>
                <a:off x="2148"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9" name="Line 193"/>
              <p:cNvSpPr>
                <a:spLocks noChangeShapeType="1"/>
              </p:cNvSpPr>
              <p:nvPr/>
            </p:nvSpPr>
            <p:spPr bwMode="auto">
              <a:xfrm>
                <a:off x="2148"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0" name="Line 194"/>
              <p:cNvSpPr>
                <a:spLocks noChangeShapeType="1"/>
              </p:cNvSpPr>
              <p:nvPr/>
            </p:nvSpPr>
            <p:spPr bwMode="auto">
              <a:xfrm>
                <a:off x="2148"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1" name="Line 195"/>
              <p:cNvSpPr>
                <a:spLocks noChangeShapeType="1"/>
              </p:cNvSpPr>
              <p:nvPr/>
            </p:nvSpPr>
            <p:spPr bwMode="auto">
              <a:xfrm>
                <a:off x="2148"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2" name="Line 196"/>
              <p:cNvSpPr>
                <a:spLocks noChangeShapeType="1"/>
              </p:cNvSpPr>
              <p:nvPr/>
            </p:nvSpPr>
            <p:spPr bwMode="auto">
              <a:xfrm>
                <a:off x="2148"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3" name="Line 197"/>
              <p:cNvSpPr>
                <a:spLocks noChangeShapeType="1"/>
              </p:cNvSpPr>
              <p:nvPr/>
            </p:nvSpPr>
            <p:spPr bwMode="auto">
              <a:xfrm>
                <a:off x="2148"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4" name="Line 198"/>
              <p:cNvSpPr>
                <a:spLocks noChangeShapeType="1"/>
              </p:cNvSpPr>
              <p:nvPr/>
            </p:nvSpPr>
            <p:spPr bwMode="auto">
              <a:xfrm>
                <a:off x="2148"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5" name="Line 199"/>
              <p:cNvSpPr>
                <a:spLocks noChangeShapeType="1"/>
              </p:cNvSpPr>
              <p:nvPr/>
            </p:nvSpPr>
            <p:spPr bwMode="auto">
              <a:xfrm>
                <a:off x="2148"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6" name="Line 200"/>
              <p:cNvSpPr>
                <a:spLocks noChangeShapeType="1"/>
              </p:cNvSpPr>
              <p:nvPr/>
            </p:nvSpPr>
            <p:spPr bwMode="auto">
              <a:xfrm>
                <a:off x="2148"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7" name="Line 201"/>
              <p:cNvSpPr>
                <a:spLocks noChangeShapeType="1"/>
              </p:cNvSpPr>
              <p:nvPr/>
            </p:nvSpPr>
            <p:spPr bwMode="auto">
              <a:xfrm>
                <a:off x="2148"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8" name="Line 202"/>
              <p:cNvSpPr>
                <a:spLocks noChangeShapeType="1"/>
              </p:cNvSpPr>
              <p:nvPr/>
            </p:nvSpPr>
            <p:spPr bwMode="auto">
              <a:xfrm>
                <a:off x="2148"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058" name="Group 203"/>
            <p:cNvGrpSpPr>
              <a:grpSpLocks/>
            </p:cNvGrpSpPr>
            <p:nvPr/>
          </p:nvGrpSpPr>
          <p:grpSpPr bwMode="auto">
            <a:xfrm>
              <a:off x="1087" y="3019"/>
              <a:ext cx="96" cy="660"/>
              <a:chOff x="2028" y="2893"/>
              <a:chExt cx="96" cy="660"/>
            </a:xfrm>
          </p:grpSpPr>
          <p:sp>
            <p:nvSpPr>
              <p:cNvPr id="1145" name="Line 204"/>
              <p:cNvSpPr>
                <a:spLocks noChangeShapeType="1"/>
              </p:cNvSpPr>
              <p:nvPr/>
            </p:nvSpPr>
            <p:spPr bwMode="auto">
              <a:xfrm>
                <a:off x="2028"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6" name="Line 205"/>
              <p:cNvSpPr>
                <a:spLocks noChangeShapeType="1"/>
              </p:cNvSpPr>
              <p:nvPr/>
            </p:nvSpPr>
            <p:spPr bwMode="auto">
              <a:xfrm>
                <a:off x="2028"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7" name="Line 206"/>
              <p:cNvSpPr>
                <a:spLocks noChangeShapeType="1"/>
              </p:cNvSpPr>
              <p:nvPr/>
            </p:nvSpPr>
            <p:spPr bwMode="auto">
              <a:xfrm>
                <a:off x="2028"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8" name="Line 207"/>
              <p:cNvSpPr>
                <a:spLocks noChangeShapeType="1"/>
              </p:cNvSpPr>
              <p:nvPr/>
            </p:nvSpPr>
            <p:spPr bwMode="auto">
              <a:xfrm>
                <a:off x="2028"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9" name="Line 208"/>
              <p:cNvSpPr>
                <a:spLocks noChangeShapeType="1"/>
              </p:cNvSpPr>
              <p:nvPr/>
            </p:nvSpPr>
            <p:spPr bwMode="auto">
              <a:xfrm>
                <a:off x="2028"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0" name="Line 209"/>
              <p:cNvSpPr>
                <a:spLocks noChangeShapeType="1"/>
              </p:cNvSpPr>
              <p:nvPr/>
            </p:nvSpPr>
            <p:spPr bwMode="auto">
              <a:xfrm>
                <a:off x="2028"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1" name="Line 210"/>
              <p:cNvSpPr>
                <a:spLocks noChangeShapeType="1"/>
              </p:cNvSpPr>
              <p:nvPr/>
            </p:nvSpPr>
            <p:spPr bwMode="auto">
              <a:xfrm>
                <a:off x="2028"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2" name="Line 211"/>
              <p:cNvSpPr>
                <a:spLocks noChangeShapeType="1"/>
              </p:cNvSpPr>
              <p:nvPr/>
            </p:nvSpPr>
            <p:spPr bwMode="auto">
              <a:xfrm>
                <a:off x="2028"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3" name="Line 212"/>
              <p:cNvSpPr>
                <a:spLocks noChangeShapeType="1"/>
              </p:cNvSpPr>
              <p:nvPr/>
            </p:nvSpPr>
            <p:spPr bwMode="auto">
              <a:xfrm>
                <a:off x="2028"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4" name="Line 213"/>
              <p:cNvSpPr>
                <a:spLocks noChangeShapeType="1"/>
              </p:cNvSpPr>
              <p:nvPr/>
            </p:nvSpPr>
            <p:spPr bwMode="auto">
              <a:xfrm>
                <a:off x="2028"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5" name="Line 214"/>
              <p:cNvSpPr>
                <a:spLocks noChangeShapeType="1"/>
              </p:cNvSpPr>
              <p:nvPr/>
            </p:nvSpPr>
            <p:spPr bwMode="auto">
              <a:xfrm>
                <a:off x="2028"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6" name="Line 215"/>
              <p:cNvSpPr>
                <a:spLocks noChangeShapeType="1"/>
              </p:cNvSpPr>
              <p:nvPr/>
            </p:nvSpPr>
            <p:spPr bwMode="auto">
              <a:xfrm>
                <a:off x="2028"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7" name="Line 216"/>
              <p:cNvSpPr>
                <a:spLocks noChangeShapeType="1"/>
              </p:cNvSpPr>
              <p:nvPr/>
            </p:nvSpPr>
            <p:spPr bwMode="auto">
              <a:xfrm>
                <a:off x="2028"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8" name="Line 217"/>
              <p:cNvSpPr>
                <a:spLocks noChangeShapeType="1"/>
              </p:cNvSpPr>
              <p:nvPr/>
            </p:nvSpPr>
            <p:spPr bwMode="auto">
              <a:xfrm>
                <a:off x="2028"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9" name="Line 218"/>
              <p:cNvSpPr>
                <a:spLocks noChangeShapeType="1"/>
              </p:cNvSpPr>
              <p:nvPr/>
            </p:nvSpPr>
            <p:spPr bwMode="auto">
              <a:xfrm>
                <a:off x="2028"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0" name="Line 219"/>
              <p:cNvSpPr>
                <a:spLocks noChangeShapeType="1"/>
              </p:cNvSpPr>
              <p:nvPr/>
            </p:nvSpPr>
            <p:spPr bwMode="auto">
              <a:xfrm>
                <a:off x="2028"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1" name="Line 220"/>
              <p:cNvSpPr>
                <a:spLocks noChangeShapeType="1"/>
              </p:cNvSpPr>
              <p:nvPr/>
            </p:nvSpPr>
            <p:spPr bwMode="auto">
              <a:xfrm>
                <a:off x="2028"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2" name="Line 221"/>
              <p:cNvSpPr>
                <a:spLocks noChangeShapeType="1"/>
              </p:cNvSpPr>
              <p:nvPr/>
            </p:nvSpPr>
            <p:spPr bwMode="auto">
              <a:xfrm>
                <a:off x="2028"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3" name="Line 222"/>
              <p:cNvSpPr>
                <a:spLocks noChangeShapeType="1"/>
              </p:cNvSpPr>
              <p:nvPr/>
            </p:nvSpPr>
            <p:spPr bwMode="auto">
              <a:xfrm>
                <a:off x="2028"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4" name="Line 223"/>
              <p:cNvSpPr>
                <a:spLocks noChangeShapeType="1"/>
              </p:cNvSpPr>
              <p:nvPr/>
            </p:nvSpPr>
            <p:spPr bwMode="auto">
              <a:xfrm>
                <a:off x="2028"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5" name="Line 224"/>
              <p:cNvSpPr>
                <a:spLocks noChangeShapeType="1"/>
              </p:cNvSpPr>
              <p:nvPr/>
            </p:nvSpPr>
            <p:spPr bwMode="auto">
              <a:xfrm>
                <a:off x="2028"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6" name="Line 225"/>
              <p:cNvSpPr>
                <a:spLocks noChangeShapeType="1"/>
              </p:cNvSpPr>
              <p:nvPr/>
            </p:nvSpPr>
            <p:spPr bwMode="auto">
              <a:xfrm>
                <a:off x="2028"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7" name="Line 226"/>
              <p:cNvSpPr>
                <a:spLocks noChangeShapeType="1"/>
              </p:cNvSpPr>
              <p:nvPr/>
            </p:nvSpPr>
            <p:spPr bwMode="auto">
              <a:xfrm>
                <a:off x="2028"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8" name="Line 227"/>
              <p:cNvSpPr>
                <a:spLocks noChangeShapeType="1"/>
              </p:cNvSpPr>
              <p:nvPr/>
            </p:nvSpPr>
            <p:spPr bwMode="auto">
              <a:xfrm>
                <a:off x="2028"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9" name="Line 228"/>
              <p:cNvSpPr>
                <a:spLocks noChangeShapeType="1"/>
              </p:cNvSpPr>
              <p:nvPr/>
            </p:nvSpPr>
            <p:spPr bwMode="auto">
              <a:xfrm>
                <a:off x="2028"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0" name="Line 229"/>
              <p:cNvSpPr>
                <a:spLocks noChangeShapeType="1"/>
              </p:cNvSpPr>
              <p:nvPr/>
            </p:nvSpPr>
            <p:spPr bwMode="auto">
              <a:xfrm>
                <a:off x="2028"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1" name="Line 230"/>
              <p:cNvSpPr>
                <a:spLocks noChangeShapeType="1"/>
              </p:cNvSpPr>
              <p:nvPr/>
            </p:nvSpPr>
            <p:spPr bwMode="auto">
              <a:xfrm>
                <a:off x="2028"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59" name="Freeform 231"/>
            <p:cNvSpPr>
              <a:spLocks/>
            </p:cNvSpPr>
            <p:nvPr/>
          </p:nvSpPr>
          <p:spPr bwMode="auto">
            <a:xfrm>
              <a:off x="679" y="2730"/>
              <a:ext cx="361" cy="1081"/>
            </a:xfrm>
            <a:custGeom>
              <a:avLst/>
              <a:gdLst>
                <a:gd name="T0" fmla="*/ 0 w 361"/>
                <a:gd name="T1" fmla="*/ 0 h 1081"/>
                <a:gd name="T2" fmla="*/ 360 w 361"/>
                <a:gd name="T3" fmla="*/ 0 h 1081"/>
                <a:gd name="T4" fmla="*/ 360 w 361"/>
                <a:gd name="T5" fmla="*/ 1080 h 1081"/>
                <a:gd name="T6" fmla="*/ 0 w 361"/>
                <a:gd name="T7" fmla="*/ 1080 h 1081"/>
                <a:gd name="T8" fmla="*/ 0 w 361"/>
                <a:gd name="T9" fmla="*/ 0 h 1081"/>
                <a:gd name="T10" fmla="*/ 0 60000 65536"/>
                <a:gd name="T11" fmla="*/ 0 60000 65536"/>
                <a:gd name="T12" fmla="*/ 0 60000 65536"/>
                <a:gd name="T13" fmla="*/ 0 60000 65536"/>
                <a:gd name="T14" fmla="*/ 0 60000 65536"/>
                <a:gd name="T15" fmla="*/ 0 w 361"/>
                <a:gd name="T16" fmla="*/ 0 h 1081"/>
                <a:gd name="T17" fmla="*/ 361 w 361"/>
                <a:gd name="T18" fmla="*/ 1081 h 1081"/>
              </a:gdLst>
              <a:ahLst/>
              <a:cxnLst>
                <a:cxn ang="T10">
                  <a:pos x="T0" y="T1"/>
                </a:cxn>
                <a:cxn ang="T11">
                  <a:pos x="T2" y="T3"/>
                </a:cxn>
                <a:cxn ang="T12">
                  <a:pos x="T4" y="T5"/>
                </a:cxn>
                <a:cxn ang="T13">
                  <a:pos x="T6" y="T7"/>
                </a:cxn>
                <a:cxn ang="T14">
                  <a:pos x="T8" y="T9"/>
                </a:cxn>
              </a:cxnLst>
              <a:rect l="T15" t="T16" r="T17" b="T18"/>
              <a:pathLst>
                <a:path w="361" h="1081">
                  <a:moveTo>
                    <a:pt x="0" y="0"/>
                  </a:moveTo>
                  <a:lnTo>
                    <a:pt x="360" y="0"/>
                  </a:lnTo>
                  <a:lnTo>
                    <a:pt x="360" y="1080"/>
                  </a:lnTo>
                  <a:lnTo>
                    <a:pt x="0" y="1080"/>
                  </a:lnTo>
                  <a:lnTo>
                    <a:pt x="0" y="0"/>
                  </a:lnTo>
                </a:path>
              </a:pathLst>
            </a:custGeom>
            <a:solidFill>
              <a:srgbClr val="595959"/>
            </a:solidFill>
            <a:ln w="12700" cap="rnd" cmpd="sng">
              <a:solidFill>
                <a:srgbClr val="FFFFFF"/>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060" name="Group 232"/>
            <p:cNvGrpSpPr>
              <a:grpSpLocks/>
            </p:cNvGrpSpPr>
            <p:nvPr/>
          </p:nvGrpSpPr>
          <p:grpSpPr bwMode="auto">
            <a:xfrm>
              <a:off x="739" y="2808"/>
              <a:ext cx="98" cy="168"/>
              <a:chOff x="1680" y="2682"/>
              <a:chExt cx="98" cy="168"/>
            </a:xfrm>
          </p:grpSpPr>
          <p:sp>
            <p:nvSpPr>
              <p:cNvPr id="1117" name="Rectangle 233"/>
              <p:cNvSpPr>
                <a:spLocks noChangeArrowheads="1"/>
              </p:cNvSpPr>
              <p:nvPr/>
            </p:nvSpPr>
            <p:spPr bwMode="auto">
              <a:xfrm>
                <a:off x="1680" y="2682"/>
                <a:ext cx="96" cy="168"/>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8" name="Rectangle 234"/>
              <p:cNvSpPr>
                <a:spLocks noChangeArrowheads="1"/>
              </p:cNvSpPr>
              <p:nvPr/>
            </p:nvSpPr>
            <p:spPr bwMode="auto">
              <a:xfrm>
                <a:off x="1746" y="2702"/>
                <a:ext cx="23" cy="24"/>
              </a:xfrm>
              <a:prstGeom prst="rect">
                <a:avLst/>
              </a:prstGeom>
              <a:solidFill>
                <a:srgbClr val="FC0128"/>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19" name="Group 235"/>
              <p:cNvGrpSpPr>
                <a:grpSpLocks/>
              </p:cNvGrpSpPr>
              <p:nvPr/>
            </p:nvGrpSpPr>
            <p:grpSpPr bwMode="auto">
              <a:xfrm>
                <a:off x="1685" y="2817"/>
                <a:ext cx="90" cy="30"/>
                <a:chOff x="1685" y="2817"/>
                <a:chExt cx="90" cy="30"/>
              </a:xfrm>
            </p:grpSpPr>
            <p:sp>
              <p:nvSpPr>
                <p:cNvPr id="1137" name="Rectangle 236"/>
                <p:cNvSpPr>
                  <a:spLocks noChangeArrowheads="1"/>
                </p:cNvSpPr>
                <p:nvPr/>
              </p:nvSpPr>
              <p:spPr bwMode="auto">
                <a:xfrm>
                  <a:off x="1685" y="2817"/>
                  <a:ext cx="85" cy="27"/>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8" name="Rectangle 237"/>
                <p:cNvSpPr>
                  <a:spLocks noChangeArrowheads="1"/>
                </p:cNvSpPr>
                <p:nvPr/>
              </p:nvSpPr>
              <p:spPr bwMode="auto">
                <a:xfrm>
                  <a:off x="1759"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9" name="Rectangle 238"/>
                <p:cNvSpPr>
                  <a:spLocks noChangeArrowheads="1"/>
                </p:cNvSpPr>
                <p:nvPr/>
              </p:nvSpPr>
              <p:spPr bwMode="auto">
                <a:xfrm>
                  <a:off x="1747"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0" name="Rectangle 239"/>
                <p:cNvSpPr>
                  <a:spLocks noChangeArrowheads="1"/>
                </p:cNvSpPr>
                <p:nvPr/>
              </p:nvSpPr>
              <p:spPr bwMode="auto">
                <a:xfrm>
                  <a:off x="1735"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1" name="Rectangle 240"/>
                <p:cNvSpPr>
                  <a:spLocks noChangeArrowheads="1"/>
                </p:cNvSpPr>
                <p:nvPr/>
              </p:nvSpPr>
              <p:spPr bwMode="auto">
                <a:xfrm>
                  <a:off x="1723"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2" name="Rectangle 241"/>
                <p:cNvSpPr>
                  <a:spLocks noChangeArrowheads="1"/>
                </p:cNvSpPr>
                <p:nvPr/>
              </p:nvSpPr>
              <p:spPr bwMode="auto">
                <a:xfrm>
                  <a:off x="1711"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3" name="Rectangle 242"/>
                <p:cNvSpPr>
                  <a:spLocks noChangeArrowheads="1"/>
                </p:cNvSpPr>
                <p:nvPr/>
              </p:nvSpPr>
              <p:spPr bwMode="auto">
                <a:xfrm>
                  <a:off x="1699"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4" name="Rectangle 243"/>
                <p:cNvSpPr>
                  <a:spLocks noChangeArrowheads="1"/>
                </p:cNvSpPr>
                <p:nvPr/>
              </p:nvSpPr>
              <p:spPr bwMode="auto">
                <a:xfrm>
                  <a:off x="1687" y="283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120" name="Group 244"/>
              <p:cNvGrpSpPr>
                <a:grpSpLocks/>
              </p:cNvGrpSpPr>
              <p:nvPr/>
            </p:nvGrpSpPr>
            <p:grpSpPr bwMode="auto">
              <a:xfrm>
                <a:off x="1685" y="2768"/>
                <a:ext cx="90" cy="30"/>
                <a:chOff x="1685" y="2768"/>
                <a:chExt cx="90" cy="30"/>
              </a:xfrm>
            </p:grpSpPr>
            <p:sp>
              <p:nvSpPr>
                <p:cNvPr id="1129" name="Rectangle 245"/>
                <p:cNvSpPr>
                  <a:spLocks noChangeArrowheads="1"/>
                </p:cNvSpPr>
                <p:nvPr/>
              </p:nvSpPr>
              <p:spPr bwMode="auto">
                <a:xfrm>
                  <a:off x="1685" y="2768"/>
                  <a:ext cx="85" cy="27"/>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0" name="Rectangle 246"/>
                <p:cNvSpPr>
                  <a:spLocks noChangeArrowheads="1"/>
                </p:cNvSpPr>
                <p:nvPr/>
              </p:nvSpPr>
              <p:spPr bwMode="auto">
                <a:xfrm>
                  <a:off x="1759"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1" name="Rectangle 247"/>
                <p:cNvSpPr>
                  <a:spLocks noChangeArrowheads="1"/>
                </p:cNvSpPr>
                <p:nvPr/>
              </p:nvSpPr>
              <p:spPr bwMode="auto">
                <a:xfrm>
                  <a:off x="1747"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2" name="Rectangle 248"/>
                <p:cNvSpPr>
                  <a:spLocks noChangeArrowheads="1"/>
                </p:cNvSpPr>
                <p:nvPr/>
              </p:nvSpPr>
              <p:spPr bwMode="auto">
                <a:xfrm>
                  <a:off x="1735"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3" name="Rectangle 249"/>
                <p:cNvSpPr>
                  <a:spLocks noChangeArrowheads="1"/>
                </p:cNvSpPr>
                <p:nvPr/>
              </p:nvSpPr>
              <p:spPr bwMode="auto">
                <a:xfrm>
                  <a:off x="1723"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4" name="Rectangle 250"/>
                <p:cNvSpPr>
                  <a:spLocks noChangeArrowheads="1"/>
                </p:cNvSpPr>
                <p:nvPr/>
              </p:nvSpPr>
              <p:spPr bwMode="auto">
                <a:xfrm>
                  <a:off x="1711"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5" name="Rectangle 251"/>
                <p:cNvSpPr>
                  <a:spLocks noChangeArrowheads="1"/>
                </p:cNvSpPr>
                <p:nvPr/>
              </p:nvSpPr>
              <p:spPr bwMode="auto">
                <a:xfrm>
                  <a:off x="1699"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6" name="Rectangle 252"/>
                <p:cNvSpPr>
                  <a:spLocks noChangeArrowheads="1"/>
                </p:cNvSpPr>
                <p:nvPr/>
              </p:nvSpPr>
              <p:spPr bwMode="auto">
                <a:xfrm>
                  <a:off x="1687" y="2782"/>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21" name="Line 253"/>
              <p:cNvSpPr>
                <a:spLocks noChangeShapeType="1"/>
              </p:cNvSpPr>
              <p:nvPr/>
            </p:nvSpPr>
            <p:spPr bwMode="auto">
              <a:xfrm>
                <a:off x="1690" y="2774"/>
                <a:ext cx="72" cy="0"/>
              </a:xfrm>
              <a:prstGeom prst="line">
                <a:avLst/>
              </a:prstGeom>
              <a:noFill/>
              <a:ln w="12700">
                <a:solidFill>
                  <a:srgbClr val="00CC99"/>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2" name="Line 254"/>
              <p:cNvSpPr>
                <a:spLocks noChangeShapeType="1"/>
              </p:cNvSpPr>
              <p:nvPr/>
            </p:nvSpPr>
            <p:spPr bwMode="auto">
              <a:xfrm>
                <a:off x="1690" y="2823"/>
                <a:ext cx="72" cy="0"/>
              </a:xfrm>
              <a:prstGeom prst="line">
                <a:avLst/>
              </a:prstGeom>
              <a:noFill/>
              <a:ln w="12700">
                <a:solidFill>
                  <a:srgbClr val="00CC99"/>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3" name="Rectangle 255"/>
              <p:cNvSpPr>
                <a:spLocks noChangeArrowheads="1"/>
              </p:cNvSpPr>
              <p:nvPr/>
            </p:nvSpPr>
            <p:spPr bwMode="auto">
              <a:xfrm>
                <a:off x="1687" y="2697"/>
                <a:ext cx="47" cy="42"/>
              </a:xfrm>
              <a:prstGeom prst="rect">
                <a:avLst/>
              </a:prstGeom>
              <a:solidFill>
                <a:srgbClr val="595959"/>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4" name="Rectangle 256"/>
              <p:cNvSpPr>
                <a:spLocks noChangeArrowheads="1"/>
              </p:cNvSpPr>
              <p:nvPr/>
            </p:nvSpPr>
            <p:spPr bwMode="auto">
              <a:xfrm>
                <a:off x="1762"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5" name="Rectangle 257"/>
              <p:cNvSpPr>
                <a:spLocks noChangeArrowheads="1"/>
              </p:cNvSpPr>
              <p:nvPr/>
            </p:nvSpPr>
            <p:spPr bwMode="auto">
              <a:xfrm>
                <a:off x="1750"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6" name="Rectangle 258"/>
              <p:cNvSpPr>
                <a:spLocks noChangeArrowheads="1"/>
              </p:cNvSpPr>
              <p:nvPr/>
            </p:nvSpPr>
            <p:spPr bwMode="auto">
              <a:xfrm>
                <a:off x="1738" y="2711"/>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7" name="Rectangle 259"/>
              <p:cNvSpPr>
                <a:spLocks noChangeArrowheads="1"/>
              </p:cNvSpPr>
              <p:nvPr/>
            </p:nvSpPr>
            <p:spPr bwMode="auto">
              <a:xfrm>
                <a:off x="1720" y="2719"/>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8" name="Rectangle 260"/>
              <p:cNvSpPr>
                <a:spLocks noChangeArrowheads="1"/>
              </p:cNvSpPr>
              <p:nvPr/>
            </p:nvSpPr>
            <p:spPr bwMode="auto">
              <a:xfrm>
                <a:off x="1705" y="2719"/>
                <a:ext cx="16" cy="16"/>
              </a:xfrm>
              <a:prstGeom prst="rect">
                <a:avLst/>
              </a:prstGeom>
              <a:solidFill>
                <a:srgbClr val="120B80"/>
              </a:soli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061" name="Group 261"/>
            <p:cNvGrpSpPr>
              <a:grpSpLocks/>
            </p:cNvGrpSpPr>
            <p:nvPr/>
          </p:nvGrpSpPr>
          <p:grpSpPr bwMode="auto">
            <a:xfrm>
              <a:off x="535" y="3019"/>
              <a:ext cx="96" cy="660"/>
              <a:chOff x="1476" y="2893"/>
              <a:chExt cx="96" cy="660"/>
            </a:xfrm>
          </p:grpSpPr>
          <p:sp>
            <p:nvSpPr>
              <p:cNvPr id="1090" name="Line 262"/>
              <p:cNvSpPr>
                <a:spLocks noChangeShapeType="1"/>
              </p:cNvSpPr>
              <p:nvPr/>
            </p:nvSpPr>
            <p:spPr bwMode="auto">
              <a:xfrm>
                <a:off x="1476"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1" name="Line 263"/>
              <p:cNvSpPr>
                <a:spLocks noChangeShapeType="1"/>
              </p:cNvSpPr>
              <p:nvPr/>
            </p:nvSpPr>
            <p:spPr bwMode="auto">
              <a:xfrm>
                <a:off x="1476"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2" name="Line 264"/>
              <p:cNvSpPr>
                <a:spLocks noChangeShapeType="1"/>
              </p:cNvSpPr>
              <p:nvPr/>
            </p:nvSpPr>
            <p:spPr bwMode="auto">
              <a:xfrm>
                <a:off x="1476"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3" name="Line 265"/>
              <p:cNvSpPr>
                <a:spLocks noChangeShapeType="1"/>
              </p:cNvSpPr>
              <p:nvPr/>
            </p:nvSpPr>
            <p:spPr bwMode="auto">
              <a:xfrm>
                <a:off x="1476"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4" name="Line 266"/>
              <p:cNvSpPr>
                <a:spLocks noChangeShapeType="1"/>
              </p:cNvSpPr>
              <p:nvPr/>
            </p:nvSpPr>
            <p:spPr bwMode="auto">
              <a:xfrm>
                <a:off x="1476"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5" name="Line 267"/>
              <p:cNvSpPr>
                <a:spLocks noChangeShapeType="1"/>
              </p:cNvSpPr>
              <p:nvPr/>
            </p:nvSpPr>
            <p:spPr bwMode="auto">
              <a:xfrm>
                <a:off x="1476"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6" name="Line 268"/>
              <p:cNvSpPr>
                <a:spLocks noChangeShapeType="1"/>
              </p:cNvSpPr>
              <p:nvPr/>
            </p:nvSpPr>
            <p:spPr bwMode="auto">
              <a:xfrm>
                <a:off x="1476"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7" name="Line 269"/>
              <p:cNvSpPr>
                <a:spLocks noChangeShapeType="1"/>
              </p:cNvSpPr>
              <p:nvPr/>
            </p:nvSpPr>
            <p:spPr bwMode="auto">
              <a:xfrm>
                <a:off x="1476"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8" name="Line 270"/>
              <p:cNvSpPr>
                <a:spLocks noChangeShapeType="1"/>
              </p:cNvSpPr>
              <p:nvPr/>
            </p:nvSpPr>
            <p:spPr bwMode="auto">
              <a:xfrm>
                <a:off x="1476"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9" name="Line 271"/>
              <p:cNvSpPr>
                <a:spLocks noChangeShapeType="1"/>
              </p:cNvSpPr>
              <p:nvPr/>
            </p:nvSpPr>
            <p:spPr bwMode="auto">
              <a:xfrm>
                <a:off x="1476"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0" name="Line 272"/>
              <p:cNvSpPr>
                <a:spLocks noChangeShapeType="1"/>
              </p:cNvSpPr>
              <p:nvPr/>
            </p:nvSpPr>
            <p:spPr bwMode="auto">
              <a:xfrm>
                <a:off x="1476"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1" name="Line 273"/>
              <p:cNvSpPr>
                <a:spLocks noChangeShapeType="1"/>
              </p:cNvSpPr>
              <p:nvPr/>
            </p:nvSpPr>
            <p:spPr bwMode="auto">
              <a:xfrm>
                <a:off x="1476"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2" name="Line 274"/>
              <p:cNvSpPr>
                <a:spLocks noChangeShapeType="1"/>
              </p:cNvSpPr>
              <p:nvPr/>
            </p:nvSpPr>
            <p:spPr bwMode="auto">
              <a:xfrm>
                <a:off x="1476"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3" name="Line 275"/>
              <p:cNvSpPr>
                <a:spLocks noChangeShapeType="1"/>
              </p:cNvSpPr>
              <p:nvPr/>
            </p:nvSpPr>
            <p:spPr bwMode="auto">
              <a:xfrm>
                <a:off x="1476"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4" name="Line 276"/>
              <p:cNvSpPr>
                <a:spLocks noChangeShapeType="1"/>
              </p:cNvSpPr>
              <p:nvPr/>
            </p:nvSpPr>
            <p:spPr bwMode="auto">
              <a:xfrm>
                <a:off x="1476"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5" name="Line 277"/>
              <p:cNvSpPr>
                <a:spLocks noChangeShapeType="1"/>
              </p:cNvSpPr>
              <p:nvPr/>
            </p:nvSpPr>
            <p:spPr bwMode="auto">
              <a:xfrm>
                <a:off x="1476"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6" name="Line 278"/>
              <p:cNvSpPr>
                <a:spLocks noChangeShapeType="1"/>
              </p:cNvSpPr>
              <p:nvPr/>
            </p:nvSpPr>
            <p:spPr bwMode="auto">
              <a:xfrm>
                <a:off x="1476"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7" name="Line 279"/>
              <p:cNvSpPr>
                <a:spLocks noChangeShapeType="1"/>
              </p:cNvSpPr>
              <p:nvPr/>
            </p:nvSpPr>
            <p:spPr bwMode="auto">
              <a:xfrm>
                <a:off x="1476"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8" name="Line 280"/>
              <p:cNvSpPr>
                <a:spLocks noChangeShapeType="1"/>
              </p:cNvSpPr>
              <p:nvPr/>
            </p:nvSpPr>
            <p:spPr bwMode="auto">
              <a:xfrm>
                <a:off x="1476"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9" name="Line 281"/>
              <p:cNvSpPr>
                <a:spLocks noChangeShapeType="1"/>
              </p:cNvSpPr>
              <p:nvPr/>
            </p:nvSpPr>
            <p:spPr bwMode="auto">
              <a:xfrm>
                <a:off x="1476"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0" name="Line 282"/>
              <p:cNvSpPr>
                <a:spLocks noChangeShapeType="1"/>
              </p:cNvSpPr>
              <p:nvPr/>
            </p:nvSpPr>
            <p:spPr bwMode="auto">
              <a:xfrm>
                <a:off x="1476"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1" name="Line 283"/>
              <p:cNvSpPr>
                <a:spLocks noChangeShapeType="1"/>
              </p:cNvSpPr>
              <p:nvPr/>
            </p:nvSpPr>
            <p:spPr bwMode="auto">
              <a:xfrm>
                <a:off x="1476"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2" name="Line 284"/>
              <p:cNvSpPr>
                <a:spLocks noChangeShapeType="1"/>
              </p:cNvSpPr>
              <p:nvPr/>
            </p:nvSpPr>
            <p:spPr bwMode="auto">
              <a:xfrm>
                <a:off x="1476"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3" name="Line 285"/>
              <p:cNvSpPr>
                <a:spLocks noChangeShapeType="1"/>
              </p:cNvSpPr>
              <p:nvPr/>
            </p:nvSpPr>
            <p:spPr bwMode="auto">
              <a:xfrm>
                <a:off x="1476"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4" name="Line 286"/>
              <p:cNvSpPr>
                <a:spLocks noChangeShapeType="1"/>
              </p:cNvSpPr>
              <p:nvPr/>
            </p:nvSpPr>
            <p:spPr bwMode="auto">
              <a:xfrm>
                <a:off x="1476"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5" name="Line 287"/>
              <p:cNvSpPr>
                <a:spLocks noChangeShapeType="1"/>
              </p:cNvSpPr>
              <p:nvPr/>
            </p:nvSpPr>
            <p:spPr bwMode="auto">
              <a:xfrm>
                <a:off x="1476"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6" name="Line 288"/>
              <p:cNvSpPr>
                <a:spLocks noChangeShapeType="1"/>
              </p:cNvSpPr>
              <p:nvPr/>
            </p:nvSpPr>
            <p:spPr bwMode="auto">
              <a:xfrm>
                <a:off x="1476"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062" name="Group 289"/>
            <p:cNvGrpSpPr>
              <a:grpSpLocks/>
            </p:cNvGrpSpPr>
            <p:nvPr/>
          </p:nvGrpSpPr>
          <p:grpSpPr bwMode="auto">
            <a:xfrm>
              <a:off x="415" y="3019"/>
              <a:ext cx="96" cy="660"/>
              <a:chOff x="1356" y="2893"/>
              <a:chExt cx="96" cy="660"/>
            </a:xfrm>
          </p:grpSpPr>
          <p:sp>
            <p:nvSpPr>
              <p:cNvPr id="1063" name="Line 290"/>
              <p:cNvSpPr>
                <a:spLocks noChangeShapeType="1"/>
              </p:cNvSpPr>
              <p:nvPr/>
            </p:nvSpPr>
            <p:spPr bwMode="auto">
              <a:xfrm>
                <a:off x="1356" y="30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4" name="Line 291"/>
              <p:cNvSpPr>
                <a:spLocks noChangeShapeType="1"/>
              </p:cNvSpPr>
              <p:nvPr/>
            </p:nvSpPr>
            <p:spPr bwMode="auto">
              <a:xfrm>
                <a:off x="1356" y="30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5" name="Line 292"/>
              <p:cNvSpPr>
                <a:spLocks noChangeShapeType="1"/>
              </p:cNvSpPr>
              <p:nvPr/>
            </p:nvSpPr>
            <p:spPr bwMode="auto">
              <a:xfrm>
                <a:off x="1356" y="309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6" name="Line 293"/>
              <p:cNvSpPr>
                <a:spLocks noChangeShapeType="1"/>
              </p:cNvSpPr>
              <p:nvPr/>
            </p:nvSpPr>
            <p:spPr bwMode="auto">
              <a:xfrm>
                <a:off x="1356" y="31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7" name="Line 294"/>
              <p:cNvSpPr>
                <a:spLocks noChangeShapeType="1"/>
              </p:cNvSpPr>
              <p:nvPr/>
            </p:nvSpPr>
            <p:spPr bwMode="auto">
              <a:xfrm>
                <a:off x="1356" y="314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8" name="Line 295"/>
              <p:cNvSpPr>
                <a:spLocks noChangeShapeType="1"/>
              </p:cNvSpPr>
              <p:nvPr/>
            </p:nvSpPr>
            <p:spPr bwMode="auto">
              <a:xfrm>
                <a:off x="1356" y="31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9" name="Line 296"/>
              <p:cNvSpPr>
                <a:spLocks noChangeShapeType="1"/>
              </p:cNvSpPr>
              <p:nvPr/>
            </p:nvSpPr>
            <p:spPr bwMode="auto">
              <a:xfrm>
                <a:off x="1356" y="319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0" name="Line 297"/>
              <p:cNvSpPr>
                <a:spLocks noChangeShapeType="1"/>
              </p:cNvSpPr>
              <p:nvPr/>
            </p:nvSpPr>
            <p:spPr bwMode="auto">
              <a:xfrm>
                <a:off x="1356" y="322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1" name="Line 298"/>
              <p:cNvSpPr>
                <a:spLocks noChangeShapeType="1"/>
              </p:cNvSpPr>
              <p:nvPr/>
            </p:nvSpPr>
            <p:spPr bwMode="auto">
              <a:xfrm>
                <a:off x="1356" y="325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2" name="Line 299"/>
              <p:cNvSpPr>
                <a:spLocks noChangeShapeType="1"/>
              </p:cNvSpPr>
              <p:nvPr/>
            </p:nvSpPr>
            <p:spPr bwMode="auto">
              <a:xfrm>
                <a:off x="1356" y="327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3" name="Line 300"/>
              <p:cNvSpPr>
                <a:spLocks noChangeShapeType="1"/>
              </p:cNvSpPr>
              <p:nvPr/>
            </p:nvSpPr>
            <p:spPr bwMode="auto">
              <a:xfrm>
                <a:off x="1356" y="329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4" name="Line 301"/>
              <p:cNvSpPr>
                <a:spLocks noChangeShapeType="1"/>
              </p:cNvSpPr>
              <p:nvPr/>
            </p:nvSpPr>
            <p:spPr bwMode="auto">
              <a:xfrm>
                <a:off x="1356" y="3325"/>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5" name="Line 302"/>
              <p:cNvSpPr>
                <a:spLocks noChangeShapeType="1"/>
              </p:cNvSpPr>
              <p:nvPr/>
            </p:nvSpPr>
            <p:spPr bwMode="auto">
              <a:xfrm>
                <a:off x="1356" y="33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6" name="Line 303"/>
              <p:cNvSpPr>
                <a:spLocks noChangeShapeType="1"/>
              </p:cNvSpPr>
              <p:nvPr/>
            </p:nvSpPr>
            <p:spPr bwMode="auto">
              <a:xfrm>
                <a:off x="1356" y="3372"/>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7" name="Line 304"/>
              <p:cNvSpPr>
                <a:spLocks noChangeShapeType="1"/>
              </p:cNvSpPr>
              <p:nvPr/>
            </p:nvSpPr>
            <p:spPr bwMode="auto">
              <a:xfrm>
                <a:off x="1356" y="340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8" name="Line 305"/>
              <p:cNvSpPr>
                <a:spLocks noChangeShapeType="1"/>
              </p:cNvSpPr>
              <p:nvPr/>
            </p:nvSpPr>
            <p:spPr bwMode="auto">
              <a:xfrm>
                <a:off x="1356" y="34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9" name="Line 306"/>
              <p:cNvSpPr>
                <a:spLocks noChangeShapeType="1"/>
              </p:cNvSpPr>
              <p:nvPr/>
            </p:nvSpPr>
            <p:spPr bwMode="auto">
              <a:xfrm>
                <a:off x="1356" y="3448"/>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0" name="Line 307"/>
              <p:cNvSpPr>
                <a:spLocks noChangeShapeType="1"/>
              </p:cNvSpPr>
              <p:nvPr/>
            </p:nvSpPr>
            <p:spPr bwMode="auto">
              <a:xfrm>
                <a:off x="1356" y="3476"/>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1" name="Line 308"/>
              <p:cNvSpPr>
                <a:spLocks noChangeShapeType="1"/>
              </p:cNvSpPr>
              <p:nvPr/>
            </p:nvSpPr>
            <p:spPr bwMode="auto">
              <a:xfrm>
                <a:off x="1356" y="3501"/>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2" name="Line 309"/>
              <p:cNvSpPr>
                <a:spLocks noChangeShapeType="1"/>
              </p:cNvSpPr>
              <p:nvPr/>
            </p:nvSpPr>
            <p:spPr bwMode="auto">
              <a:xfrm>
                <a:off x="1356" y="352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3" name="Line 310"/>
              <p:cNvSpPr>
                <a:spLocks noChangeShapeType="1"/>
              </p:cNvSpPr>
              <p:nvPr/>
            </p:nvSpPr>
            <p:spPr bwMode="auto">
              <a:xfrm>
                <a:off x="1356" y="355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4" name="Line 311"/>
              <p:cNvSpPr>
                <a:spLocks noChangeShapeType="1"/>
              </p:cNvSpPr>
              <p:nvPr/>
            </p:nvSpPr>
            <p:spPr bwMode="auto">
              <a:xfrm>
                <a:off x="1356" y="2893"/>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5" name="Line 312"/>
              <p:cNvSpPr>
                <a:spLocks noChangeShapeType="1"/>
              </p:cNvSpPr>
              <p:nvPr/>
            </p:nvSpPr>
            <p:spPr bwMode="auto">
              <a:xfrm>
                <a:off x="1356" y="2917"/>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6" name="Line 313"/>
              <p:cNvSpPr>
                <a:spLocks noChangeShapeType="1"/>
              </p:cNvSpPr>
              <p:nvPr/>
            </p:nvSpPr>
            <p:spPr bwMode="auto">
              <a:xfrm>
                <a:off x="1356" y="294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7" name="Line 314"/>
              <p:cNvSpPr>
                <a:spLocks noChangeShapeType="1"/>
              </p:cNvSpPr>
              <p:nvPr/>
            </p:nvSpPr>
            <p:spPr bwMode="auto">
              <a:xfrm>
                <a:off x="1356" y="297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8" name="Line 315"/>
              <p:cNvSpPr>
                <a:spLocks noChangeShapeType="1"/>
              </p:cNvSpPr>
              <p:nvPr/>
            </p:nvSpPr>
            <p:spPr bwMode="auto">
              <a:xfrm>
                <a:off x="1356" y="2994"/>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9" name="Line 316"/>
              <p:cNvSpPr>
                <a:spLocks noChangeShapeType="1"/>
              </p:cNvSpPr>
              <p:nvPr/>
            </p:nvSpPr>
            <p:spPr bwMode="auto">
              <a:xfrm>
                <a:off x="1356" y="3020"/>
                <a:ext cx="96" cy="0"/>
              </a:xfrm>
              <a:prstGeom prst="line">
                <a:avLst/>
              </a:prstGeom>
              <a:noFill/>
              <a:ln w="12700">
                <a:solidFill>
                  <a:srgbClr val="FFFFFF"/>
                </a:solidFill>
                <a:round/>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Training-v3">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20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rtlCol="0">
        <a:noAutofit/>
      </a:bodyPr>
      <a:lstStyle>
        <a:defPPr>
          <a:spcBef>
            <a:spcPts val="600"/>
          </a:spcBef>
          <a:defRPr dirty="0" smtClean="0"/>
        </a:defPPr>
      </a:lstStyle>
    </a:txDef>
  </a:objectDefaults>
  <a:extraClrSchemeLst/>
</a:theme>
</file>

<file path=ppt/theme/theme2.xml><?xml version="1.0" encoding="utf-8"?>
<a:theme xmlns:a="http://schemas.openxmlformats.org/drawingml/2006/main" name="Office Theme">
  <a:themeElements>
    <a:clrScheme name="HP PPT">
      <a:dk1>
        <a:srgbClr val="000000"/>
      </a:dk1>
      <a:lt1>
        <a:srgbClr val="FFFFFF"/>
      </a:lt1>
      <a:dk2>
        <a:srgbClr val="898B8F"/>
      </a:dk2>
      <a:lt2>
        <a:srgbClr val="3D393B"/>
      </a:lt2>
      <a:accent1>
        <a:srgbClr val="0098F6"/>
      </a:accent1>
      <a:accent2>
        <a:srgbClr val="298527"/>
      </a:accent2>
      <a:accent3>
        <a:srgbClr val="64B900"/>
      </a:accent3>
      <a:accent4>
        <a:srgbClr val="CC0066"/>
      </a:accent4>
      <a:accent5>
        <a:srgbClr val="F44AB7"/>
      </a:accent5>
      <a:accent6>
        <a:srgbClr val="EB5F01"/>
      </a:accent6>
      <a:hlink>
        <a:srgbClr val="0098F6"/>
      </a:hlink>
      <a:folHlink>
        <a:srgbClr val="EB5F01"/>
      </a:folHlink>
    </a:clrScheme>
    <a:fontScheme name="HP2">
      <a:majorFont>
        <a:latin typeface="Futura Hv"/>
        <a:ea typeface=""/>
        <a:cs typeface=""/>
      </a:majorFont>
      <a:minorFont>
        <a:latin typeface="Futura B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00A4E6"/>
            </a:gs>
            <a:gs pos="100000">
              <a:srgbClr val="1742DB"/>
            </a:gs>
          </a:gsLst>
          <a:lin ang="5400000" scaled="1"/>
          <a:tileRect/>
        </a:gradFill>
        <a:ln>
          <a:noFill/>
        </a:ln>
        <a:effectLst/>
      </a:spPr>
      <a:bodyPr lIns="91440" tIns="45720" rtlCol="0" anchor="ctr"/>
      <a:lstStyle>
        <a:defPPr algn="ctr">
          <a:defRPr sz="1200" dirty="0" smtClean="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spcBef>
            <a:spcPts val="600"/>
          </a:spcBef>
          <a:defRPr sz="1200" dirty="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scription0 xmlns="587025e3-abef-4789-80e9-2bb598bfb2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1B874F129904BAD46E5A969943AE1" ma:contentTypeVersion="5" ma:contentTypeDescription="Create a new document." ma:contentTypeScope="" ma:versionID="bd0b21f072c12e6182478f39e5d9f717">
  <xsd:schema xmlns:xsd="http://www.w3.org/2001/XMLSchema" xmlns:p="http://schemas.microsoft.com/office/2006/metadata/properties" xmlns:ns2="587025e3-abef-4789-80e9-2bb598bfb2c7" targetNamespace="http://schemas.microsoft.com/office/2006/metadata/properties" ma:root="true" ma:fieldsID="43f34ad6bc8cea85703a276b5852cbc3" ns2:_="">
    <xsd:import namespace="587025e3-abef-4789-80e9-2bb598bfb2c7"/>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587025e3-abef-4789-80e9-2bb598bfb2c7" elementFormDefault="qualified">
    <xsd:import namespace="http://schemas.microsoft.com/office/2006/documentManagement/type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8EC1D1C-B5C3-4D56-B195-DE7B5DDF4477}">
  <ds:schemaRefs>
    <ds:schemaRef ds:uri="http://schemas.microsoft.com/office/2006/metadata/properties"/>
    <ds:schemaRef ds:uri="587025e3-abef-4789-80e9-2bb598bfb2c7"/>
  </ds:schemaRefs>
</ds:datastoreItem>
</file>

<file path=customXml/itemProps2.xml><?xml version="1.0" encoding="utf-8"?>
<ds:datastoreItem xmlns:ds="http://schemas.openxmlformats.org/officeDocument/2006/customXml" ds:itemID="{6EFF8A2D-04B4-457A-9EF7-004846D80DCC}">
  <ds:schemaRefs>
    <ds:schemaRef ds:uri="http://schemas.microsoft.com/sharepoint/v3/contenttype/forms"/>
  </ds:schemaRefs>
</ds:datastoreItem>
</file>

<file path=customXml/itemProps3.xml><?xml version="1.0" encoding="utf-8"?>
<ds:datastoreItem xmlns:ds="http://schemas.openxmlformats.org/officeDocument/2006/customXml" ds:itemID="{31535677-0C99-4F84-ADA5-8CEE617656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7025e3-abef-4789-80e9-2bb598bfb2c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Training-v3</Template>
  <TotalTime>2725</TotalTime>
  <Words>3327</Words>
  <Application>Microsoft Office PowerPoint</Application>
  <PresentationFormat>On-screen Show (4:3)</PresentationFormat>
  <Paragraphs>478</Paragraphs>
  <Slides>32</Slides>
  <Notes>29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35" baseType="lpstr">
      <vt:lpstr>Training-v3</vt:lpstr>
      <vt:lpstr>Image</vt:lpstr>
      <vt:lpstr>Clip</vt:lpstr>
      <vt:lpstr>3PAR Remote Copy  Training 2011</vt:lpstr>
      <vt:lpstr>Course Objectives</vt:lpstr>
      <vt:lpstr>3Par Remote Copy: What is it?</vt:lpstr>
      <vt:lpstr>Remote Copy: Topology Features</vt:lpstr>
      <vt:lpstr>A detailed look at Remote Copy</vt:lpstr>
      <vt:lpstr>Flexible, Modular Architecture</vt:lpstr>
      <vt:lpstr>Remote Copy: Distances and Latencies</vt:lpstr>
      <vt:lpstr>Remote Copy:  Protect and share data affordably</vt:lpstr>
      <vt:lpstr>Native IP-based Remote Copy</vt:lpstr>
      <vt:lpstr>Cost Effective: Active/Active links</vt:lpstr>
      <vt:lpstr>Thin Provisioning Aware</vt:lpstr>
      <vt:lpstr>Remote Copy Asynchronous Periodic</vt:lpstr>
      <vt:lpstr>Remote Copy: Asynchronous Periodic</vt:lpstr>
      <vt:lpstr>Remote Copy: Synchronous</vt:lpstr>
      <vt:lpstr>3PAR Remote Copy: Data integrity</vt:lpstr>
      <vt:lpstr>Remote Copy Many-to-one (4:1): How it works (1 of 2)</vt:lpstr>
      <vt:lpstr>Remote Copy Many-to-one: Failover Scenario (2 of 2)</vt:lpstr>
      <vt:lpstr>Remote Copy Many to One (4:1) IP CABLING</vt:lpstr>
      <vt:lpstr>Remote Copy Many to One (4:1) FC CABLING</vt:lpstr>
      <vt:lpstr>Remote Copy1-to-Many (1:2) Remote Copy  </vt:lpstr>
      <vt:lpstr>Remote Copy 1:2 IP Cabling</vt:lpstr>
      <vt:lpstr>Remote Copy 1:2 FC Cabling</vt:lpstr>
      <vt:lpstr>Synchronous Long Distance   </vt:lpstr>
      <vt:lpstr>Synchronous Long Distance Cabling Example</vt:lpstr>
      <vt:lpstr>Failure Scenario: Controller</vt:lpstr>
      <vt:lpstr>Failure Scenario: Link Failure</vt:lpstr>
      <vt:lpstr>Failure Scenario: Primary Site</vt:lpstr>
      <vt:lpstr>3PAR Remote Copy: Summary features &amp; benefits</vt:lpstr>
      <vt:lpstr>3PAR Replication Adapter for VMware Site Recovery Manager</vt:lpstr>
      <vt:lpstr>Remote Copy Benefits Summary</vt:lpstr>
      <vt:lpstr>Remote Copy: RC Setup Tool</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or Module title</dc:title>
  <dc:creator>Daniel Salter</dc:creator>
  <cp:lastModifiedBy>Charlie Yu</cp:lastModifiedBy>
  <cp:revision>64</cp:revision>
  <dcterms:created xsi:type="dcterms:W3CDTF">2010-10-25T21:19:03Z</dcterms:created>
  <dcterms:modified xsi:type="dcterms:W3CDTF">2011-01-26T19:27:27Z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0x0101006D01B874F129904BAD46E5A969943AE1</vt:lpwstr>
  </property>
</Properties>
</file>